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397" r:id="rId13"/>
    <p:sldId id="268" r:id="rId14"/>
    <p:sldId id="269" r:id="rId15"/>
    <p:sldId id="271" r:id="rId16"/>
    <p:sldId id="398" r:id="rId17"/>
    <p:sldId id="272" r:id="rId18"/>
    <p:sldId id="273" r:id="rId19"/>
    <p:sldId id="274" r:id="rId20"/>
    <p:sldId id="275"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1" r:id="rId35"/>
    <p:sldId id="400" r:id="rId36"/>
    <p:sldId id="401" r:id="rId37"/>
    <p:sldId id="292" r:id="rId38"/>
    <p:sldId id="293" r:id="rId39"/>
    <p:sldId id="294" r:id="rId40"/>
    <p:sldId id="295" r:id="rId41"/>
    <p:sldId id="297" r:id="rId42"/>
    <p:sldId id="298" r:id="rId43"/>
    <p:sldId id="299" r:id="rId44"/>
    <p:sldId id="300" r:id="rId45"/>
    <p:sldId id="301" r:id="rId46"/>
    <p:sldId id="303" r:id="rId47"/>
    <p:sldId id="305" r:id="rId48"/>
    <p:sldId id="306" r:id="rId49"/>
    <p:sldId id="307" r:id="rId50"/>
    <p:sldId id="309" r:id="rId51"/>
    <p:sldId id="403" r:id="rId52"/>
    <p:sldId id="310" r:id="rId53"/>
    <p:sldId id="311" r:id="rId54"/>
    <p:sldId id="312" r:id="rId55"/>
    <p:sldId id="313" r:id="rId56"/>
    <p:sldId id="314" r:id="rId57"/>
    <p:sldId id="316" r:id="rId58"/>
    <p:sldId id="404" r:id="rId59"/>
    <p:sldId id="405" r:id="rId60"/>
    <p:sldId id="318" r:id="rId61"/>
    <p:sldId id="319" r:id="rId62"/>
    <p:sldId id="320" r:id="rId63"/>
    <p:sldId id="321" r:id="rId64"/>
    <p:sldId id="323" r:id="rId65"/>
    <p:sldId id="406" r:id="rId66"/>
    <p:sldId id="324" r:id="rId67"/>
    <p:sldId id="325" r:id="rId68"/>
    <p:sldId id="326" r:id="rId69"/>
    <p:sldId id="327" r:id="rId70"/>
    <p:sldId id="328" r:id="rId71"/>
    <p:sldId id="329" r:id="rId72"/>
    <p:sldId id="331" r:id="rId73"/>
    <p:sldId id="332" r:id="rId74"/>
    <p:sldId id="333" r:id="rId75"/>
    <p:sldId id="334" r:id="rId76"/>
    <p:sldId id="335" r:id="rId77"/>
    <p:sldId id="337" r:id="rId78"/>
    <p:sldId id="339" r:id="rId79"/>
    <p:sldId id="408" r:id="rId80"/>
    <p:sldId id="340" r:id="rId81"/>
    <p:sldId id="341" r:id="rId82"/>
    <p:sldId id="342" r:id="rId83"/>
    <p:sldId id="343" r:id="rId84"/>
    <p:sldId id="344" r:id="rId85"/>
    <p:sldId id="346" r:id="rId86"/>
    <p:sldId id="409" r:id="rId87"/>
    <p:sldId id="410" r:id="rId88"/>
    <p:sldId id="347" r:id="rId89"/>
    <p:sldId id="348" r:id="rId90"/>
    <p:sldId id="349" r:id="rId91"/>
    <p:sldId id="350" r:id="rId92"/>
    <p:sldId id="351" r:id="rId93"/>
    <p:sldId id="352" r:id="rId94"/>
    <p:sldId id="411" r:id="rId95"/>
    <p:sldId id="353" r:id="rId96"/>
    <p:sldId id="354" r:id="rId97"/>
    <p:sldId id="355" r:id="rId98"/>
    <p:sldId id="356" r:id="rId99"/>
    <p:sldId id="357" r:id="rId100"/>
    <p:sldId id="358" r:id="rId101"/>
    <p:sldId id="360" r:id="rId102"/>
    <p:sldId id="412" r:id="rId103"/>
    <p:sldId id="361" r:id="rId104"/>
    <p:sldId id="363" r:id="rId105"/>
    <p:sldId id="364" r:id="rId106"/>
    <p:sldId id="365" r:id="rId107"/>
    <p:sldId id="366" r:id="rId108"/>
    <p:sldId id="368" r:id="rId109"/>
    <p:sldId id="413" r:id="rId110"/>
    <p:sldId id="414" r:id="rId111"/>
    <p:sldId id="370" r:id="rId112"/>
    <p:sldId id="371" r:id="rId113"/>
    <p:sldId id="372" r:id="rId114"/>
    <p:sldId id="374" r:id="rId115"/>
    <p:sldId id="415" r:id="rId116"/>
    <p:sldId id="375" r:id="rId117"/>
    <p:sldId id="376" r:id="rId118"/>
    <p:sldId id="377" r:id="rId119"/>
    <p:sldId id="379" r:id="rId120"/>
    <p:sldId id="416" r:id="rId121"/>
    <p:sldId id="380" r:id="rId122"/>
    <p:sldId id="381" r:id="rId123"/>
    <p:sldId id="383" r:id="rId124"/>
    <p:sldId id="384" r:id="rId125"/>
    <p:sldId id="386" r:id="rId126"/>
    <p:sldId id="417" r:id="rId127"/>
    <p:sldId id="387" r:id="rId128"/>
    <p:sldId id="388" r:id="rId129"/>
    <p:sldId id="389" r:id="rId130"/>
    <p:sldId id="390" r:id="rId131"/>
    <p:sldId id="392" r:id="rId132"/>
    <p:sldId id="418" r:id="rId133"/>
    <p:sldId id="419" r:id="rId134"/>
    <p:sldId id="394" r:id="rId135"/>
    <p:sldId id="395" r:id="rId136"/>
    <p:sldId id="393" r:id="rId137"/>
    <p:sldId id="420" r:id="rId138"/>
    <p:sldId id="396" r:id="rId139"/>
  </p:sldIdLst>
  <p:sldSz cx="12192000" cy="6858000"/>
  <p:notesSz cx="6858000" cy="12192000"/>
  <p:custDataLst>
    <p:tags r:id="rId143"/>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75" d="100"/>
          <a:sy n="75" d="100"/>
        </p:scale>
        <p:origin x="1914" y="816"/>
      </p:cViewPr>
      <p:guideLst/>
    </p:cSldViewPr>
  </p:slideViewPr>
  <p:notesTextViewPr>
    <p:cViewPr>
      <p:scale>
        <a:sx n="1" d="1"/>
        <a:sy n="1" d="1"/>
      </p:scale>
      <p:origin x="0" y="0"/>
    </p:cViewPr>
  </p:notesTextViewPr>
  <p:sorterViewPr>
    <p:cViewPr>
      <p:scale>
        <a:sx n="200" d="100"/>
        <a:sy n="200" d="100"/>
      </p:scale>
      <p:origin x="0" y="-156324"/>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3" Type="http://schemas.openxmlformats.org/officeDocument/2006/relationships/tags" Target="tags/tag10.xml"/><Relationship Id="rId142" Type="http://schemas.openxmlformats.org/officeDocument/2006/relationships/tableStyles" Target="tableStyles.xml"/><Relationship Id="rId141" Type="http://schemas.openxmlformats.org/officeDocument/2006/relationships/viewProps" Target="viewProps.xml"/><Relationship Id="rId140" Type="http://schemas.openxmlformats.org/officeDocument/2006/relationships/presProps" Target="presProps.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d885ca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e68926f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044374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797963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6d25b4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f7b4b2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c07e2a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aa8ebd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673f86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cb8c65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7ba80cb000ac8e123#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cd08bae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447ac7e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531a5ec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604adea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d9f7ffd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a9bc889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bb72ef2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632203a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cf355c8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803ed6d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7ec9ff0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930cb71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25.xml"/><Relationship Id="rId1" Type="http://schemas.openxmlformats.org/officeDocument/2006/relationships/image" Target="../media/image15.png"/></Relationships>
</file>

<file path=ppt/slides/_rels/slide10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image" Target="../media/image1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25.xml"/><Relationship Id="rId2" Type="http://schemas.openxmlformats.org/officeDocument/2006/relationships/image" Target="../media/image18.png"/><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25.xml"/><Relationship Id="rId2" Type="http://schemas.openxmlformats.org/officeDocument/2006/relationships/image" Target="../media/image20.png"/><Relationship Id="rId1" Type="http://schemas.openxmlformats.org/officeDocument/2006/relationships/image" Target="../media/image19.png"/></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8.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8.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8.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8.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9.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9.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9.xml"/></Relationships>
</file>

<file path=ppt/slides/_rels/slide13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8.jpeg"/><Relationship Id="rId1" Type="http://schemas.openxmlformats.org/officeDocument/2006/relationships/image" Target="../media/image7.jpeg"/></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37.xml"/><Relationship Id="rId10" Type="http://schemas.openxmlformats.org/officeDocument/2006/relationships/slideLayout" Target="../slideLayouts/slideLayout14.xml"/><Relationship Id="rId1" Type="http://schemas.openxmlformats.org/officeDocument/2006/relationships/tags" Target="../tags/tag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8.xml"/><Relationship Id="rId1" Type="http://schemas.openxmlformats.org/officeDocument/2006/relationships/image" Target="../media/image9.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9.xml"/><Relationship Id="rId1" Type="http://schemas.openxmlformats.org/officeDocument/2006/relationships/image" Target="../media/image10.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1.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9.xml"/><Relationship Id="rId1" Type="http://schemas.openxmlformats.org/officeDocument/2006/relationships/image" Target="../media/image12.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9.xml"/><Relationship Id="rId1" Type="http://schemas.openxmlformats.org/officeDocument/2006/relationships/image" Target="../media/image13.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3.xml"/><Relationship Id="rId1" Type="http://schemas.openxmlformats.org/officeDocument/2006/relationships/image" Target="../media/image14.png"/></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23.xml"/><Relationship Id="rId2" Type="http://schemas.openxmlformats.org/officeDocument/2006/relationships/image" Target="../media/image8.jpeg"/><Relationship Id="rId1" Type="http://schemas.openxmlformats.org/officeDocument/2006/relationships/image" Target="../media/image7.jpeg"/></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4_1#1c70409cf?vja=1&amp;pid=ad885ca1d&amp;color=0,0,0&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B_7_BD.75_1#d7bd0a604?vja=1&amp;pid=1c70409cf&amp;color=0,0,0&amp;vtp=1"/>
          <p:cNvSpPr/>
          <p:nvPr/>
        </p:nvSpPr>
        <p:spPr>
          <a:xfrm>
            <a:off x="722376" y="2393251"/>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4" name="QB_7_AS.77_1#d7bd0a604?vja=1&amp;pid=1c70409cf&amp;color=0,0,0&amp;vtp=1"/>
          <p:cNvSpPr/>
          <p:nvPr/>
        </p:nvSpPr>
        <p:spPr>
          <a:xfrm>
            <a:off x="722376" y="2823259"/>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设空处作从句的谓语，improve与从句的主语之间是主动关系，表示过去的动作对现在产生的影响和结果，且根据</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changed也可知，应用现在完成时，且从句主语为复数，助动词用have。</a:t>
            </a:r>
            <a:endParaRPr lang="en-US" altLang="zh-CN" sz="2200" dirty="0"/>
          </a:p>
        </p:txBody>
      </p:sp>
      <p:sp>
        <p:nvSpPr>
          <p:cNvPr id="5" name="QB_7_BD.78_1#112715293?vja=1&amp;pid=1c70409cf&amp;color=0,0,0&amp;vtp=1"/>
          <p:cNvSpPr/>
          <p:nvPr/>
        </p:nvSpPr>
        <p:spPr>
          <a:xfrm>
            <a:off x="722376" y="4002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S.80_1#112715293?vja=1&amp;pid=1c70409cf&amp;color=0,0,0&amp;vtp=1"/>
          <p:cNvSpPr/>
          <p:nvPr/>
        </p:nvSpPr>
        <p:spPr>
          <a:xfrm>
            <a:off x="722376" y="43819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loaded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with意为“装满”，此处在句中作状语，故填Loaded。</a:t>
            </a:r>
            <a:endParaRPr lang="en-US" altLang="zh-CN" sz="2200" dirty="0"/>
          </a:p>
        </p:txBody>
      </p:sp>
      <p:sp>
        <p:nvSpPr>
          <p:cNvPr id="7" name="QM_6_AN.73_1#1c70409cf.blank?vja=1&amp;pid=ad885ca1d&amp;color=0,0,0&amp;vpa=47&amp;vtp=1"/>
          <p:cNvSpPr/>
          <p:nvPr/>
        </p:nvSpPr>
        <p:spPr>
          <a:xfrm>
            <a:off x="8031163" y="849200"/>
            <a:ext cx="1281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8" name="QM_6_AN.74_1#1c70409cf.blank?vja=1&amp;pid=ad885ca1d&amp;color=0,0,0&amp;vpa=48&amp;vtp=1"/>
          <p:cNvSpPr/>
          <p:nvPr/>
        </p:nvSpPr>
        <p:spPr>
          <a:xfrm>
            <a:off x="9640570" y="1623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9" name="QB_7_AN.76_1#d7bd0a604.blank?vja=1&amp;pid=1c70409cf&amp;color=0,0,0&amp;vpa=49&amp;vtp=1"/>
          <p:cNvSpPr/>
          <p:nvPr/>
        </p:nvSpPr>
        <p:spPr>
          <a:xfrm>
            <a:off x="1024001" y="2342451"/>
            <a:ext cx="1635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improved</a:t>
            </a:r>
            <a:endParaRPr lang="en-US" altLang="zh-CN" sz="2000" dirty="0"/>
          </a:p>
        </p:txBody>
      </p:sp>
      <p:sp>
        <p:nvSpPr>
          <p:cNvPr id="10" name="QB_7_AN.79_1#112715293.blank?vja=1&amp;pid=1c70409cf&amp;color=0,0,0&amp;vpa=50&amp;vtp=1"/>
          <p:cNvSpPr/>
          <p:nvPr/>
        </p:nvSpPr>
        <p:spPr>
          <a:xfrm>
            <a:off x="1049401" y="3964559"/>
            <a:ext cx="819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Loaded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Effect transition="in" filter="fade">
                                      <p:cBhvr>
                                        <p:cTn id="47" dur="500"/>
                                        <p:tgtEl>
                                          <p:spTgt spid="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xEl>
                                              <p:pRg st="0" end="0"/>
                                            </p:txEl>
                                          </p:spTgt>
                                        </p:tgtEl>
                                        <p:attrNameLst>
                                          <p:attrName>style.visibility</p:attrName>
                                        </p:attrNameLst>
                                      </p:cBhvr>
                                      <p:to>
                                        <p:strVal val="visible"/>
                                      </p:to>
                                    </p:set>
                                    <p:animEffect transition="in" filter="fade">
                                      <p:cBhvr>
                                        <p:cTn id="5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7" grpId="0" animBg="1" build="p"/>
      <p:bldP spid="8" grpId="0" animBg="1" build="p"/>
      <p:bldP spid="9" grpId="0" animBg="1" build="p"/>
      <p:bldP spid="10"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8_1#a616bc6ba?vja=1&amp;pid=d9f7ffdd0&amp;color=0,0,0&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89_1#a616bc6ba?vja=1&amp;pid=d9f7ffdd0&amp;color=0,0,0&amp;vtp=1"/>
          <p:cNvSpPr/>
          <p:nvPr/>
        </p:nvSpPr>
        <p:spPr>
          <a:xfrm>
            <a:off x="722376" y="2426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本文是一篇记叙文。文章主要讲述奥黛丽·赫本投身于慈善事业，用爱与勇气帮助他人，即便她已离世，但仍被人们所铭记。</a:t>
            </a:r>
            <a:endParaRPr lang="en-US" altLang="zh-CN" sz="2000" dirty="0"/>
          </a:p>
        </p:txBody>
      </p:sp>
      <p:sp>
        <p:nvSpPr>
          <p:cNvPr id="4" name="QC_7_BD.490_1#46073e04f.choices?vja=1&amp;pid=a616bc6ba&amp;color=0,0,0&amp;vtp=1&amp;bt=1"/>
          <p:cNvSpPr/>
          <p:nvPr/>
        </p:nvSpPr>
        <p:spPr>
          <a:xfrm>
            <a:off x="722376" y="325507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B.celebrity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.actress</a:t>
            </a:r>
            <a:endParaRPr lang="en-US" altLang="zh-CN" sz="2000" dirty="0"/>
          </a:p>
        </p:txBody>
      </p:sp>
      <p:sp>
        <p:nvSpPr>
          <p:cNvPr id="5" name="QC_7_AN.491_1#46073e04f.bracket?vja=1&amp;pid=a616bc6ba&amp;color=0,0,0&amp;vpa=224&amp;vtp=1"/>
          <p:cNvSpPr/>
          <p:nvPr/>
        </p:nvSpPr>
        <p:spPr>
          <a:xfrm>
            <a:off x="1176401" y="325507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6" name="QC_7_AS.492_1#46073e04f?vja=1&amp;pid=a616bc6ba&amp;color=0,0,0&amp;vtp=1"/>
          <p:cNvSpPr/>
          <p:nvPr/>
        </p:nvSpPr>
        <p:spPr>
          <a:xfrm>
            <a:off x="722376" y="367480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Hollywood’s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beloved.”可知，此处指每个名人都有自己的成名方式。故选B项。</a:t>
            </a:r>
            <a:endParaRPr lang="en-US" altLang="zh-CN" sz="2200" dirty="0"/>
          </a:p>
        </p:txBody>
      </p:sp>
      <p:sp>
        <p:nvSpPr>
          <p:cNvPr id="7" name="QC_7_BD.493_1#a5fd52b0e.choices?vja=1&amp;pid=a616bc6ba&amp;color=0,0,0&amp;vtp=1"/>
          <p:cNvSpPr/>
          <p:nvPr/>
        </p:nvSpPr>
        <p:spPr>
          <a:xfrm>
            <a:off x="722376" y="446931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B.accompanied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.risked</a:t>
            </a:r>
            <a:endParaRPr lang="en-US" altLang="zh-CN" sz="2000" dirty="0"/>
          </a:p>
        </p:txBody>
      </p:sp>
      <p:sp>
        <p:nvSpPr>
          <p:cNvPr id="8" name="QC_7_AN.494_1#a5fd52b0e.bracket?vja=1&amp;pid=a616bc6ba&amp;color=0,0,0&amp;vpa=225&amp;vtp=1"/>
          <p:cNvSpPr/>
          <p:nvPr/>
        </p:nvSpPr>
        <p:spPr>
          <a:xfrm>
            <a:off x="1176401" y="446931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9" name="QC_7_AS.495_1#a5fd52b0e?vja=1&amp;pid=a616bc6ba&amp;color=0,0,0&amp;vtp=1"/>
          <p:cNvSpPr/>
          <p:nvPr/>
        </p:nvSpPr>
        <p:spPr>
          <a:xfrm>
            <a:off x="722376" y="489400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UNICEF.”可知，她在联合国儿童基金会帮助有困难的人，此处指她拯救了许多人的生命。故选A项。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9"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C_7_BD.496_1#87a18352c.choices?vja=1&amp;pid=a616bc6ba&amp;color=0,0,0&amp;vtp=1"/>
          <p:cNvSpPr/>
          <p:nvPr/>
        </p:nvSpPr>
        <p:spPr>
          <a:xfrm>
            <a:off x="620776" y="7387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B.regret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C.research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endParaRPr lang="en-US" altLang="zh-CN" sz="2000" dirty="0"/>
          </a:p>
        </p:txBody>
      </p:sp>
      <p:sp>
        <p:nvSpPr>
          <p:cNvPr id="9" name="QC_7_AN.497_1#87a18352c.bracket?vja=1&amp;pid=a616bc6ba&amp;color=0,0,0&amp;vpa=226&amp;vtp=1"/>
          <p:cNvSpPr/>
          <p:nvPr/>
        </p:nvSpPr>
        <p:spPr>
          <a:xfrm>
            <a:off x="1074801" y="7387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98_1#87a18352c?vja=1&amp;pid=a616bc6ba&amp;color=0,0,0&amp;vtp=1"/>
          <p:cNvSpPr/>
          <p:nvPr/>
        </p:nvSpPr>
        <p:spPr>
          <a:xfrm>
            <a:off x="620776" y="11634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children和下文的right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Ⅱ并结合语境可知，此处表示她是二战后接受食品和医疗援助的人之一。故选D项。</a:t>
            </a:r>
            <a:endParaRPr lang="en-US" altLang="zh-CN" sz="2200" dirty="0"/>
          </a:p>
        </p:txBody>
      </p:sp>
      <p:sp>
        <p:nvSpPr>
          <p:cNvPr id="11" name="QC_7_BD.499_1#446757785.choices?vja=1&amp;pid=a616bc6ba&amp;color=0,0,0&amp;vtp=1&amp;bt=1"/>
          <p:cNvSpPr/>
          <p:nvPr/>
        </p:nvSpPr>
        <p:spPr>
          <a:xfrm>
            <a:off x="617728" y="197954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B.preparation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C.gratitude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endParaRPr lang="en-US" altLang="zh-CN" sz="2000" dirty="0"/>
          </a:p>
        </p:txBody>
      </p:sp>
      <p:sp>
        <p:nvSpPr>
          <p:cNvPr id="12" name="QC_7_AN.500_1#446757785.bracket?vja=1&amp;pid=a616bc6ba&amp;color=0,0,0&amp;vpa=227&amp;vtp=1"/>
          <p:cNvSpPr/>
          <p:nvPr/>
        </p:nvSpPr>
        <p:spPr>
          <a:xfrm>
            <a:off x="1071753" y="197954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501_1#446757785?vja=1&amp;pid=a616bc6ba&amp;color=0,0,0&amp;vtp=1"/>
          <p:cNvSpPr/>
          <p:nvPr/>
        </p:nvSpPr>
        <p:spPr>
          <a:xfrm>
            <a:off x="617728" y="239928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medical____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Ⅱ”可知，她是二战后接受食品和医疗援助的人之一，由此可知，她对联合国儿童基金会的所作所为心怀感激。故选C项。</a:t>
            </a:r>
            <a:endParaRPr lang="en-US" altLang="zh-CN" sz="2200" dirty="0"/>
          </a:p>
        </p:txBody>
      </p:sp>
      <p:sp>
        <p:nvSpPr>
          <p:cNvPr id="14" name="QC_7_BD.502_1#f1ac5ff4d.choices?vja=1&amp;pid=a616bc6ba&amp;color=0,0,0&amp;vtp=1"/>
          <p:cNvSpPr/>
          <p:nvPr/>
        </p:nvSpPr>
        <p:spPr>
          <a:xfrm>
            <a:off x="617728" y="3587495"/>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5" name="QC_7_AN.503_1#f1ac5ff4d.bracket?vja=1&amp;pid=a616bc6ba&amp;color=0,0,0&amp;vpa=228&amp;vtp=1"/>
          <p:cNvSpPr/>
          <p:nvPr/>
        </p:nvSpPr>
        <p:spPr>
          <a:xfrm>
            <a:off x="1071753" y="358749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C_7_AS.504_1#f1ac5ff4d?vja=1&amp;pid=a616bc6ba&amp;color=0,0,0&amp;vtp=1"/>
          <p:cNvSpPr/>
          <p:nvPr/>
        </p:nvSpPr>
        <p:spPr>
          <a:xfrm>
            <a:off x="617728" y="4012183"/>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Ⅱ和下文的saw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eyes可知，此处表示她经历过战争。故选A项。</a:t>
            </a:r>
            <a:endParaRPr lang="en-US" altLang="zh-CN" sz="2200" dirty="0"/>
          </a:p>
        </p:txBody>
      </p:sp>
      <p:sp>
        <p:nvSpPr>
          <p:cNvPr id="17" name="QC_7_BD.505_1#7a2cf5798.choices?vja=1&amp;pid=a616bc6ba&amp;color=0,0,0&amp;vtp=1"/>
          <p:cNvSpPr/>
          <p:nvPr/>
        </p:nvSpPr>
        <p:spPr>
          <a:xfrm>
            <a:off x="617728" y="4819395"/>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B.barely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C.subsequently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endParaRPr lang="en-US" altLang="zh-CN" sz="2000" dirty="0"/>
          </a:p>
        </p:txBody>
      </p:sp>
      <p:sp>
        <p:nvSpPr>
          <p:cNvPr id="18" name="QC_7_AN.506_1#7a2cf5798.bracket?vja=1&amp;pid=a616bc6ba&amp;color=0,0,0&amp;vpa=229&amp;vtp=1"/>
          <p:cNvSpPr/>
          <p:nvPr/>
        </p:nvSpPr>
        <p:spPr>
          <a:xfrm>
            <a:off x="1071753" y="481939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9" name="QC_7_AS.507_1#7a2cf5798?vja=1&amp;pid=a616bc6ba&amp;color=0,0,0&amp;vtp=1"/>
          <p:cNvSpPr/>
          <p:nvPr/>
        </p:nvSpPr>
        <p:spPr>
          <a:xfrm>
            <a:off x="617728" y="524408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but”以及下文的her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ballerina可知，她有跳芭蕾舞的天赋，但不幸的是，身高和营养不良问题意味着她无法成为一名杰出的芭蕾舞演员。故选D项。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
                                            <p:bg/>
                                          </p:spTgt>
                                        </p:tgtEl>
                                        <p:attrNameLst>
                                          <p:attrName>style.visibility</p:attrName>
                                        </p:attrNameLst>
                                      </p:cBhvr>
                                      <p:to>
                                        <p:strVal val="visible"/>
                                      </p:to>
                                    </p:set>
                                    <p:animEffect transition="in" filter="fade">
                                      <p:cBhvr>
                                        <p:cTn id="39" dur="500"/>
                                        <p:tgtEl>
                                          <p:spTgt spid="1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8">
                                            <p:bg/>
                                          </p:spTgt>
                                        </p:tgtEl>
                                        <p:attrNameLst>
                                          <p:attrName>style.visibility</p:attrName>
                                        </p:attrNameLst>
                                      </p:cBhvr>
                                      <p:to>
                                        <p:strVal val="visible"/>
                                      </p:to>
                                    </p:set>
                                    <p:animEffect transition="in" filter="fade">
                                      <p:cBhvr>
                                        <p:cTn id="55" dur="500"/>
                                        <p:tgtEl>
                                          <p:spTgt spid="1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8">
                                            <p:txEl>
                                              <p:pRg st="0" end="0"/>
                                            </p:txEl>
                                          </p:spTgt>
                                        </p:tgtEl>
                                        <p:attrNameLst>
                                          <p:attrName>style.visibility</p:attrName>
                                        </p:attrNameLst>
                                      </p:cBhvr>
                                      <p:to>
                                        <p:strVal val="visible"/>
                                      </p:to>
                                    </p:set>
                                    <p:animEffect transition="in" filter="fade">
                                      <p:cBhvr>
                                        <p:cTn id="58" dur="500"/>
                                        <p:tgtEl>
                                          <p:spTgt spid="1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9">
                                            <p:bg/>
                                          </p:spTgt>
                                        </p:tgtEl>
                                        <p:attrNameLst>
                                          <p:attrName>style.visibility</p:attrName>
                                        </p:attrNameLst>
                                      </p:cBhvr>
                                      <p:to>
                                        <p:strVal val="visible"/>
                                      </p:to>
                                    </p:set>
                                    <p:animEffect transition="in" filter="fade">
                                      <p:cBhvr>
                                        <p:cTn id="63" dur="500"/>
                                        <p:tgtEl>
                                          <p:spTgt spid="19">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9">
                                            <p:txEl>
                                              <p:pRg st="0" end="0"/>
                                            </p:txEl>
                                          </p:spTgt>
                                        </p:tgtEl>
                                        <p:attrNameLst>
                                          <p:attrName>style.visibility</p:attrName>
                                        </p:attrNameLst>
                                      </p:cBhvr>
                                      <p:to>
                                        <p:strVal val="visible"/>
                                      </p:to>
                                    </p:set>
                                    <p:animEffect transition="in" filter="fade">
                                      <p:cBhvr>
                                        <p:cTn id="66"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8_1#4c4986e92.choices?vja=1&amp;pid=a616bc6ba&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C.bothered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.stated</a:t>
            </a:r>
            <a:endParaRPr lang="en-US" altLang="zh-CN" sz="2000" dirty="0"/>
          </a:p>
        </p:txBody>
      </p:sp>
      <p:sp>
        <p:nvSpPr>
          <p:cNvPr id="3" name="QC_7_AN.509_1#4c4986e92.bracket?vja=1&amp;pid=a616bc6ba&amp;color=0,0,0&amp;vpa=23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10_1#4c4986e92?vja=1&amp;pid=a616bc6ba&amp;color=0,0,0&amp;vtp=1"/>
          <p:cNvSpPr/>
          <p:nvPr/>
        </p:nvSpPr>
        <p:spPr>
          <a:xfrm>
            <a:off x="722376" y="1315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war以及下文的that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ballerina可知，身高和营养不良问题意味着她无法成为杰出的芭蕾舞演员。故选B项。</a:t>
            </a:r>
            <a:endParaRPr lang="en-US" altLang="zh-CN" sz="2200" dirty="0"/>
          </a:p>
        </p:txBody>
      </p:sp>
      <p:sp>
        <p:nvSpPr>
          <p:cNvPr id="5" name="QC_7_BD.511_1#5361480a3.choices?vja=1&amp;pid=a616bc6ba&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B.insisted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C.shifted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endParaRPr lang="en-US" altLang="zh-CN" sz="2000" dirty="0"/>
          </a:p>
        </p:txBody>
      </p:sp>
      <p:sp>
        <p:nvSpPr>
          <p:cNvPr id="6" name="QC_7_AN.512_1#5361480a3.bracket?vja=1&amp;pid=a616bc6ba&amp;color=0,0,0&amp;vpa=231&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13_1#5361480a3?vja=1&amp;pid=a616bc6ba&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根据上文的“Born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1929,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eyes.”可知，她经历过战争，亲眼看到人们在她面前被射杀，由此可知，此处指的是她经历的所有艰难时光。故选A项。</a:t>
            </a:r>
            <a:endParaRPr lang="en-US" altLang="zh-CN" sz="2200" dirty="0"/>
          </a:p>
        </p:txBody>
      </p:sp>
      <p:sp>
        <p:nvSpPr>
          <p:cNvPr id="8" name="QC_7_BD.514_1#a441e8370.choices?vja=1&amp;pid=a616bc6ba&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.mercy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endParaRPr lang="en-US" altLang="zh-CN" sz="2000" dirty="0"/>
          </a:p>
        </p:txBody>
      </p:sp>
      <p:sp>
        <p:nvSpPr>
          <p:cNvPr id="9" name="QC_7_AN.515_1#a441e8370.bracket?vja=1&amp;pid=a616bc6ba&amp;color=0,0,0&amp;vpa=232&amp;vtp=1"/>
          <p:cNvSpPr/>
          <p:nvPr/>
        </p:nvSpPr>
        <p:spPr>
          <a:xfrm>
            <a:off x="1176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16_1#a441e8370?vja=1&amp;pid=a616bc6ba&amp;color=0,0,0&amp;vtp=1"/>
          <p:cNvSpPr/>
          <p:nvPr/>
        </p:nvSpPr>
        <p:spPr>
          <a:xfrm>
            <a:off x="722376" y="4541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difficulty可知，她经历的所有艰难时光促使她去帮助身处困境的人，由此可推断，此处指的是这也促使她在联合国儿童基金会展现出最佳状态。bring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sb为固定搭配，意为“展现出某人的最佳状态”。故选C项。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7_1#0324d5d41.choices?vja=1&amp;pid=a616bc6ba&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B.satisfied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C.relaxed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endParaRPr lang="en-US" altLang="zh-CN" sz="2000" dirty="0"/>
          </a:p>
        </p:txBody>
      </p:sp>
      <p:sp>
        <p:nvSpPr>
          <p:cNvPr id="3" name="QC_7_AN.518_1#0324d5d41.bracket?vja=1&amp;pid=a616bc6ba&amp;color=0,0,0&amp;vpa=233&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19_1#0324d5d41?vja=1&amp;pid=a616bc6ba&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happiness.”可知，设空处所在句与下文之间为转折关系，奥黛丽关注的是人们的幸福，再结合beloved可知，大多数名人只考虑什么会使他们感到满意并深受喜爱，与奥黛丽的利他性追求形成对比。故选B项。</a:t>
            </a:r>
            <a:endParaRPr lang="en-US" altLang="zh-CN" sz="2200" dirty="0"/>
          </a:p>
        </p:txBody>
      </p:sp>
      <p:sp>
        <p:nvSpPr>
          <p:cNvPr id="5" name="QC_7_BD.520_1#4e0432dc7.choices?vja=1&amp;pid=a616bc6ba&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endParaRPr lang="en-US" altLang="zh-CN" sz="2000" dirty="0"/>
          </a:p>
        </p:txBody>
      </p:sp>
      <p:sp>
        <p:nvSpPr>
          <p:cNvPr id="6" name="QC_7_AN.521_1#4e0432dc7.bracket?vja=1&amp;pid=a616bc6ba&amp;color=0,0,0&amp;vpa=234&amp;vtp=1"/>
          <p:cNvSpPr/>
          <p:nvPr/>
        </p:nvSpPr>
        <p:spPr>
          <a:xfrm>
            <a:off x="1294003"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22_1#4e0432dc7?vja=1&amp;pid=a616bc6ba&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love可知，慈善工作应是奥黛丽·赫本所热爱的事情，所以她从来不觉得做起来很困难。故选A项。</a:t>
            </a:r>
            <a:endParaRPr lang="en-US" altLang="zh-CN" sz="2200" dirty="0"/>
          </a:p>
        </p:txBody>
      </p:sp>
      <p:sp>
        <p:nvSpPr>
          <p:cNvPr id="8" name="QC_7_BD.523_1#1d508e8eb.choices?vja=1&amp;pid=a616bc6ba&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B.admired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C.evaluated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.terrified</a:t>
            </a:r>
            <a:endParaRPr lang="en-US" altLang="zh-CN" sz="2000" dirty="0"/>
          </a:p>
        </p:txBody>
      </p:sp>
      <p:sp>
        <p:nvSpPr>
          <p:cNvPr id="9" name="QC_7_AN.524_1#1d508e8eb.bracket?vja=1&amp;pid=a616bc6ba&amp;color=0,0,0&amp;vpa=235&amp;vtp=1"/>
          <p:cNvSpPr/>
          <p:nvPr/>
        </p:nvSpPr>
        <p:spPr>
          <a:xfrm>
            <a:off x="1303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525_1#1d508e8eb?vja=1&amp;pid=a616bc6ba&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hers可知，她帮助那些和她有相似处境的人，所以此处指她受到人们的钦佩。故选B项。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6_1#6ae64164f.choices?vja=1&amp;pid=a616bc6ba&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C.devotion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2000" dirty="0"/>
          </a:p>
        </p:txBody>
      </p:sp>
      <p:sp>
        <p:nvSpPr>
          <p:cNvPr id="3" name="QC_7_AN.527_1#6ae64164f.bracket?vja=1&amp;pid=a616bc6ba&amp;color=0,0,0&amp;vpa=236&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28_1#6ae64164f?vja=1&amp;pid=a616bc6ba&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UNICEF.”可知，她经历的所有艰难时光促使她去帮助处于困境中的人，激发出她的最佳状态，由此可推断，此处指的是她全身心投入帮助那些和她有相似处境的人。devotion意为“奉献，专心”。故选C项。</a:t>
            </a:r>
            <a:endParaRPr lang="en-US" altLang="zh-CN" sz="2200" dirty="0"/>
          </a:p>
        </p:txBody>
      </p:sp>
      <p:sp>
        <p:nvSpPr>
          <p:cNvPr id="5" name="QC_7_BD.529_1#5e76e1a70.choices?vja=1&amp;pid=a616bc6ba&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B.negatives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C.pressures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.emergencies</a:t>
            </a:r>
            <a:endParaRPr lang="en-US" altLang="zh-CN" sz="2000" dirty="0"/>
          </a:p>
        </p:txBody>
      </p:sp>
      <p:sp>
        <p:nvSpPr>
          <p:cNvPr id="6" name="QC_7_AN.530_1#5e76e1a70.bracket?vja=1&amp;pid=a616bc6ba&amp;color=0,0,0&amp;vpa=237&amp;vtp=1"/>
          <p:cNvSpPr/>
          <p:nvPr/>
        </p:nvSpPr>
        <p:spPr>
          <a:xfrm>
            <a:off x="1303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31_1#5e76e1a70?vja=1&amp;pid=a616bc6ba&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positives可知，此处指奥黛丽·赫本与不好的事情作斗争并将其转化成好的事情。故选B项。</a:t>
            </a:r>
            <a:endParaRPr lang="en-US" altLang="zh-CN" sz="2200" dirty="0"/>
          </a:p>
        </p:txBody>
      </p:sp>
      <p:sp>
        <p:nvSpPr>
          <p:cNvPr id="8" name="QC_7_BD.532_1#8f425eaf2.choices?vja=1&amp;pid=a616bc6ba&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.unfolded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C.relieved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.departed</a:t>
            </a:r>
            <a:endParaRPr lang="en-US" altLang="zh-CN" sz="2000" dirty="0"/>
          </a:p>
        </p:txBody>
      </p:sp>
      <p:sp>
        <p:nvSpPr>
          <p:cNvPr id="9" name="QC_7_AN.533_1#8f425eaf2.bracket?vja=1&amp;pid=a616bc6ba&amp;color=0,0,0&amp;vpa=238&amp;vtp=1"/>
          <p:cNvSpPr/>
          <p:nvPr/>
        </p:nvSpPr>
        <p:spPr>
          <a:xfrm>
            <a:off x="1303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34_1#8f425eaf2?vja=1&amp;pid=a616bc6ba&amp;color=0,0,0&amp;vtp=1"/>
          <p:cNvSpPr/>
          <p:nvPr/>
        </p:nvSpPr>
        <p:spPr>
          <a:xfrm>
            <a:off x="722376" y="4541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angel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people”可知，她已去世。depart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life为固定搭配，意为“去世；辞世”。故选D项。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98a99ca2.fixed?vja=1&amp;pid=33da3b45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d98a99ca2.fixed?vja=1&amp;pid=33da3b45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d98a99ca2.fixed?vja=1&amp;pid=33da3b456&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35_1#167a6819d?vja=1&amp;pid=a9bc88928&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Arthur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endParaRPr lang="en-US" altLang="zh-CN" sz="2000" dirty="0"/>
              </a:p>
            </p:txBody>
          </p:sp>
        </mc:Choice>
        <mc:Fallback>
          <p:sp>
            <p:nvSpPr>
              <p:cNvPr id="2" name="QM_5_BD.535_1#167a6819d?vja=1&amp;pid=a9bc88928&amp;color=0,0,0&amp;vtp=1&amp;bt=1"/>
              <p:cNvSpPr>
                <a:spLocks noRot="1" noChangeAspect="1" noMove="1" noResize="1" noEditPoints="1" noAdjustHandles="1" noChangeArrowheads="1" noChangeShapeType="1" noTextEdit="1"/>
              </p:cNvSpPr>
              <p:nvPr/>
            </p:nvSpPr>
            <p:spPr>
              <a:xfrm>
                <a:off x="722376" y="900000"/>
                <a:ext cx="10753344" cy="4953000"/>
              </a:xfrm>
              <a:prstGeom prst="rect">
                <a:avLst/>
              </a:prstGeom>
              <a:blipFill rotWithShape="1">
                <a:blip r:embed="rId1"/>
                <a:stretch>
                  <a:fillRect l="-4" t="-4" b="-7688"/>
                </a:stretch>
              </a:blipFill>
            </p:spPr>
            <p:txBody>
              <a:bodyPr/>
              <a:lstStyle/>
              <a:p>
                <a:r>
                  <a:rPr lang="zh-CN" altLang="en-US">
                    <a:noFill/>
                  </a:rPr>
                  <a:t> </a:t>
                </a:r>
              </a:p>
            </p:txBody>
          </p:sp>
        </mc:Fallback>
      </mc:AlternateContent>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35_1#167a6819d?vja=1&amp;pid=a9bc88928&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Sahakian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Psychiatry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mc:Choice>
        <mc:Fallback>
          <p:sp>
            <p:nvSpPr>
              <p:cNvPr id="2" name="QM_5_BD.535_1#167a6819d?vja=1&amp;pid=a9bc88928&amp;color=0,0,0&amp;vtp=1&amp;bt=1"/>
              <p:cNvSpPr>
                <a:spLocks noRot="1" noChangeAspect="1" noMove="1" noResize="1" noEditPoints="1" noAdjustHandles="1" noChangeArrowheads="1" noChangeShapeType="1" noTextEdit="1"/>
              </p:cNvSpPr>
              <p:nvPr/>
            </p:nvSpPr>
            <p:spPr>
              <a:xfrm>
                <a:off x="722376" y="900000"/>
                <a:ext cx="10753344" cy="5295202"/>
              </a:xfrm>
              <a:prstGeom prst="rect">
                <a:avLst/>
              </a:prstGeom>
              <a:blipFill rotWithShape="1">
                <a:blip r:embed="rId1"/>
                <a:stretch>
                  <a:fillRect l="-4" t="-4" b="-729"/>
                </a:stretch>
              </a:blipFill>
            </p:spPr>
            <p:txBody>
              <a:bodyPr/>
              <a:lstStyle/>
              <a:p>
                <a:r>
                  <a:rPr lang="zh-CN" altLang="en-US">
                    <a:noFill/>
                  </a:rPr>
                  <a:t> </a:t>
                </a:r>
              </a:p>
            </p:txBody>
          </p:sp>
        </mc:Fallback>
      </mc:AlternateContent>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536_1#167a6819d?vja=1&amp;pid=a9bc88928&amp;color=0,0,0&amp;vtp=1"/>
          <p:cNvSpPr/>
          <p:nvPr/>
        </p:nvSpPr>
        <p:spPr>
          <a:xfrm>
            <a:off x="722376" y="9000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本文是一篇说明文。文章主要介绍了两项关于睡眠的研究：一项研究发现卧室温度在20至25摄氏度时65岁及以上的人睡眠质量最佳；另一项研究发现38至73岁的成年人每晚睡7小时最有利于其认知功能和心理健康。</a:t>
            </a:r>
            <a:endParaRPr lang="en-US" altLang="zh-CN" sz="2000" dirty="0"/>
          </a:p>
        </p:txBody>
      </p:sp>
      <p:sp>
        <p:nvSpPr>
          <p:cNvPr id="3" name="QC_6_BD.537_1#e2e505299?vja=1&amp;pid=167a6819d&amp;color=0,0,0&amp;vtp=1&amp;bt=1"/>
          <p:cNvSpPr/>
          <p:nvPr/>
        </p:nvSpPr>
        <p:spPr>
          <a:xfrm>
            <a:off x="722376" y="203322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6_AN.538_1#e2e505299.bracket?vja=1&amp;pid=167a6819d&amp;color=0,0,0&amp;vpa=239&amp;vtp=1"/>
          <p:cNvSpPr/>
          <p:nvPr/>
        </p:nvSpPr>
        <p:spPr>
          <a:xfrm>
            <a:off x="6834251" y="203322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C_6_BD.537_2#e2e505299.choices?vja=1&amp;pid=167a6819d&amp;color=0,0,0&amp;vtp=1"/>
          <p:cNvSpPr/>
          <p:nvPr/>
        </p:nvSpPr>
        <p:spPr>
          <a:xfrm>
            <a:off x="722376" y="2414856"/>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6" name="QC_6_AS.539_1#e2e505299?vja=1&amp;pid=167a6819d&amp;color=0,0,0&amp;vtp=1"/>
          <p:cNvSpPr/>
          <p:nvPr/>
        </p:nvSpPr>
        <p:spPr>
          <a:xfrm>
            <a:off x="722376" y="3976956"/>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推理判断题。根据第一段内容可知，作者列举了人们睡前的一些小习惯，如洗热水澡、看书或玩手机等，紧接着通过“But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sleep?”这一问题引出下文关于睡前习惯可能影响睡眠质量的研究。因此，作者列举这些小习惯是为了引起读者的反思，提醒大家在下次做这些事情之前要三思，以免影响睡眠质量。故选D项。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build="p"/>
      <p:bldP spid="6"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0_1#9d8da182a?vja=1&amp;pid=167a681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1_1#9d8da182a.bracket?vja=1&amp;pid=167a6819d&amp;color=0,0,0&amp;vpa=240&amp;vtp=1"/>
          <p:cNvSpPr/>
          <p:nvPr/>
        </p:nvSpPr>
        <p:spPr>
          <a:xfrm>
            <a:off x="1086351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540_2#9d8da182a.choices?vja=1&amp;pid=167a6819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p:txBody>
          </p:sp>
        </mc:Choice>
        <mc:Fallback>
          <p:sp>
            <p:nvSpPr>
              <p:cNvPr id="4" name="QC_6_BD.540_2#9d8da182a.choices?vja=1&amp;pid=167a6819d&amp;color=0,0,0&amp;vtp=1"/>
              <p:cNvSpPr>
                <a:spLocks noRot="1" noChangeAspect="1" noMove="1" noResize="1" noEditPoints="1" noAdjustHandles="1" noChangeArrowheads="1" noChangeShapeType="1" noTextEdit="1"/>
              </p:cNvSpPr>
              <p:nvPr/>
            </p:nvSpPr>
            <p:spPr>
              <a:xfrm>
                <a:off x="722376" y="1277747"/>
                <a:ext cx="10753344" cy="1490853"/>
              </a:xfrm>
              <a:prstGeom prst="rect">
                <a:avLst/>
              </a:prstGeom>
              <a:blipFill rotWithShape="1">
                <a:blip r:embed="rId1"/>
                <a:stretch>
                  <a:fillRect l="-4" t="-9" b="-22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542_1#9d8da182a?vja=1&amp;pid=167a6819d&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analyzing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11,000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.”可知，这项研究发现通过将卧室温度设定为20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可以使65岁及以上的人获得最高效的睡眠。故选B项。</a:t>
                </a:r>
                <a:endParaRPr lang="en-US" altLang="zh-CN" sz="2200" dirty="0"/>
              </a:p>
            </p:txBody>
          </p:sp>
        </mc:Choice>
        <mc:Fallback>
          <p:sp>
            <p:nvSpPr>
              <p:cNvPr id="5" name="QC_6_AS.542_1#9d8da182a?vja=1&amp;pid=167a6819d&amp;color=0,0,0&amp;vtp=1"/>
              <p:cNvSpPr>
                <a:spLocks noRot="1" noChangeAspect="1" noMove="1" noResize="1" noEditPoints="1" noAdjustHandles="1" noChangeArrowheads="1" noChangeShapeType="1" noTextEdit="1"/>
              </p:cNvSpPr>
              <p:nvPr/>
            </p:nvSpPr>
            <p:spPr>
              <a:xfrm>
                <a:off x="722376" y="2839847"/>
                <a:ext cx="10753344" cy="1913255"/>
              </a:xfrm>
              <a:prstGeom prst="rect">
                <a:avLst/>
              </a:prstGeom>
              <a:blipFill rotWithShape="1">
                <a:blip r:embed="rId2"/>
                <a:stretch>
                  <a:fillRect l="-4" t="-7" b="-1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1_1#c0f03d370?vja=1&amp;pid=1c70409cf&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82_1#c0f03d370.blank?vja=1&amp;pid=1c70409cf&amp;color=0,0,0&amp;mp=1&amp;vpa=51&amp;vtp=1"/>
          <p:cNvSpPr/>
          <p:nvPr/>
        </p:nvSpPr>
        <p:spPr>
          <a:xfrm>
            <a:off x="1036701" y="858013"/>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visits</a:t>
            </a:r>
            <a:endParaRPr lang="en-US" altLang="zh-CN" sz="2000" dirty="0"/>
          </a:p>
        </p:txBody>
      </p:sp>
      <p:sp>
        <p:nvSpPr>
          <p:cNvPr id="4" name="QB_7_AS.83_1#c0f03d370?vja=1&amp;pid=1c70409cf&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设空处作paid的宾语，应用名词，visit作名词时，表示“游览；拜访”，为可数名词。根据语境可知，此处表示“去了三十多个国家和地区”，表示复数概念。故填visits。</a:t>
            </a:r>
            <a:endParaRPr lang="en-US" altLang="zh-CN" sz="2200" dirty="0"/>
          </a:p>
        </p:txBody>
      </p:sp>
      <p:sp>
        <p:nvSpPr>
          <p:cNvPr id="5" name="QB_7_BD.84_1#320c02db9?vja=1&amp;pid=1c70409cf&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85_1#320c02db9.blank?vja=1&amp;pid=1c70409cf&amp;color=0,0,0&amp;vpa=52&amp;vtp=1"/>
          <p:cNvSpPr/>
          <p:nvPr/>
        </p:nvSpPr>
        <p:spPr>
          <a:xfrm>
            <a:off x="1036701" y="2072259"/>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strengthen</a:t>
            </a:r>
            <a:endParaRPr lang="en-US" altLang="zh-CN" sz="2000" dirty="0"/>
          </a:p>
        </p:txBody>
      </p:sp>
      <p:sp>
        <p:nvSpPr>
          <p:cNvPr id="7" name="QB_7_AS.86_1#320c02db9?vja=1&amp;pid=1c70409cf&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此处与develop并列，为省略了to的不定式。</a:t>
            </a:r>
            <a:endParaRPr lang="en-US" altLang="zh-CN" sz="2200" dirty="0"/>
          </a:p>
        </p:txBody>
      </p:sp>
      <p:sp>
        <p:nvSpPr>
          <p:cNvPr id="8" name="QB_7_BD.87_1#7e172311f?vja=1&amp;pid=1c70409cf&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88_1#7e172311f.blank?vja=1&amp;pid=1c70409cf&amp;color=0,0,0&amp;vpa=53&amp;vtp=1"/>
          <p:cNvSpPr/>
          <p:nvPr/>
        </p:nvSpPr>
        <p:spPr>
          <a:xfrm>
            <a:off x="998601" y="2844800"/>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finding</a:t>
            </a:r>
            <a:endParaRPr lang="en-US" altLang="zh-CN" sz="2000" dirty="0"/>
          </a:p>
        </p:txBody>
      </p:sp>
      <p:sp>
        <p:nvSpPr>
          <p:cNvPr id="10" name="QB_7_AS.89_1#7e172311f?vja=1&amp;pid=1c70409cf&amp;color=0,0,0&amp;vtp=1"/>
          <p:cNvSpPr/>
          <p:nvPr/>
        </p:nvSpPr>
        <p:spPr>
          <a:xfrm>
            <a:off x="722376" y="3280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sth意为“坚持做某事”。</a:t>
            </a:r>
            <a:endParaRPr lang="en-US" altLang="zh-CN" sz="2200" dirty="0"/>
          </a:p>
        </p:txBody>
      </p:sp>
      <p:sp>
        <p:nvSpPr>
          <p:cNvPr id="11" name="QB_7_BD.90_1#5c45bfe59?vja=1&amp;pid=1c70409cf&amp;color=0,0,0&amp;vtp=1"/>
          <p:cNvSpPr/>
          <p:nvPr/>
        </p:nvSpPr>
        <p:spPr>
          <a:xfrm>
            <a:off x="722376" y="3670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91_1#5c45bfe59.blank?vja=1&amp;pid=1c70409cf&amp;color=0,0,0&amp;vpa=54&amp;vtp=1"/>
          <p:cNvSpPr/>
          <p:nvPr/>
        </p:nvSpPr>
        <p:spPr>
          <a:xfrm>
            <a:off x="1049401" y="3632200"/>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financial</a:t>
            </a:r>
            <a:endParaRPr lang="en-US" altLang="zh-CN" sz="2000" dirty="0"/>
          </a:p>
        </p:txBody>
      </p:sp>
      <p:sp>
        <p:nvSpPr>
          <p:cNvPr id="13" name="QB_7_AS.92_1#5c45bfe59?vja=1&amp;pid=1c70409cf&amp;color=0,0,0&amp;vtp=1"/>
          <p:cNvSpPr/>
          <p:nvPr/>
        </p:nvSpPr>
        <p:spPr>
          <a:xfrm>
            <a:off x="722376" y="40556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设空处作定语，修饰名词support，应用形容词。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43_1#49243eb38?vja=1&amp;pid=167a681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mc:Choice>
        <mc:Fallback>
          <p:sp>
            <p:nvSpPr>
              <p:cNvPr id="2" name="QC_6_BD.543_1#49243eb38?vja=1&amp;pid=167a6819d&amp;color=0,0,0&amp;vtp=1&amp;bt=1"/>
              <p:cNvSpPr>
                <a:spLocks noRot="1" noChangeAspect="1" noMove="1" noResize="1" noEditPoints="1" noAdjustHandles="1" noChangeArrowheads="1" noChangeShapeType="1" noTextEdit="1"/>
              </p:cNvSpPr>
              <p:nvPr/>
            </p:nvSpPr>
            <p:spPr>
              <a:xfrm>
                <a:off x="722376" y="896113"/>
                <a:ext cx="10753344" cy="347853"/>
              </a:xfrm>
              <a:prstGeom prst="rect">
                <a:avLst/>
              </a:prstGeom>
              <a:blipFill rotWithShape="1">
                <a:blip r:embed="rId1"/>
                <a:stretch>
                  <a:fillRect l="-4" t="-37" b="-9492"/>
                </a:stretch>
              </a:blipFill>
            </p:spPr>
            <p:txBody>
              <a:bodyPr/>
              <a:lstStyle/>
              <a:p>
                <a:r>
                  <a:rPr lang="zh-CN" altLang="en-US">
                    <a:noFill/>
                  </a:rPr>
                  <a:t> </a:t>
                </a:r>
              </a:p>
            </p:txBody>
          </p:sp>
        </mc:Fallback>
      </mc:AlternateContent>
      <p:sp>
        <p:nvSpPr>
          <p:cNvPr id="3" name="QC_6_AN.544_1#49243eb38.bracket?vja=1&amp;pid=167a6819d&amp;color=0,0,0&amp;vpa=241&amp;vtp=1"/>
          <p:cNvSpPr/>
          <p:nvPr/>
        </p:nvSpPr>
        <p:spPr>
          <a:xfrm>
            <a:off x="79455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43_2#49243eb38.choices?vja=1&amp;pid=167a6819d&amp;color=0,0,0&amp;vtp=1"/>
          <p:cNvSpPr/>
          <p:nvPr/>
        </p:nvSpPr>
        <p:spPr>
          <a:xfrm>
            <a:off x="722376" y="1244600"/>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endParaRPr lang="en-US" altLang="zh-CN" sz="2000" dirty="0"/>
          </a:p>
        </p:txBody>
      </p:sp>
      <mc:AlternateContent xmlns:mc="http://schemas.openxmlformats.org/markup-compatibility/2006">
        <mc:Choice xmlns:a14="http://schemas.microsoft.com/office/drawing/2010/main" Requires="a14">
          <p:sp>
            <p:nvSpPr>
              <p:cNvPr id="5" name="QC_6_AS.545_1#49243eb38?vja=1&amp;pid=167a6819d&amp;color=0,0,0&amp;vtp=1"/>
              <p:cNvSpPr/>
              <p:nvPr/>
            </p:nvSpPr>
            <p:spPr>
              <a:xfrm>
                <a:off x="722376" y="20524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recorded.”可知，当卧室温度达到30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时，睡眠效率下降了5%至10%。故选C项。</a:t>
                </a:r>
                <a:endParaRPr lang="en-US" altLang="zh-CN" sz="2200" dirty="0"/>
              </a:p>
            </p:txBody>
          </p:sp>
        </mc:Choice>
        <mc:Fallback>
          <p:sp>
            <p:nvSpPr>
              <p:cNvPr id="5" name="QC_6_AS.545_1#49243eb38?vja=1&amp;pid=167a6819d&amp;color=0,0,0&amp;vtp=1"/>
              <p:cNvSpPr>
                <a:spLocks noRot="1" noChangeAspect="1" noMove="1" noResize="1" noEditPoints="1" noAdjustHandles="1" noChangeArrowheads="1" noChangeShapeType="1" noTextEdit="1"/>
              </p:cNvSpPr>
              <p:nvPr/>
            </p:nvSpPr>
            <p:spPr>
              <a:xfrm>
                <a:off x="722376" y="2052447"/>
                <a:ext cx="10753344" cy="1151255"/>
              </a:xfrm>
              <a:prstGeom prst="rect">
                <a:avLst/>
              </a:prstGeom>
              <a:blipFill rotWithShape="1">
                <a:blip r:embed="rId2"/>
                <a:stretch>
                  <a:fillRect l="-4" t="-11" b="-25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6_1#11180ae89?vja=1&amp;pid=167a681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Sahakian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7_1#11180ae89.bracket?vja=1&amp;pid=167a6819d&amp;color=0,0,0&amp;vpa=242&amp;vtp=1"/>
          <p:cNvSpPr/>
          <p:nvPr/>
        </p:nvSpPr>
        <p:spPr>
          <a:xfrm>
            <a:off x="7783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46_2#11180ae89.choices?vja=1&amp;pid=167a6819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B.Exercising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D.Failing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5" name="QC_6_AS.548_1#11180ae89?vja=1&amp;pid=167a6819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细节理解题。根据第四段中芭芭拉·萨哈基安的话“For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worse.It’s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health.”可知，她强调睡眠时间不足七小时会损害身心健康。故选D项。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9_1#01feb5fa6?vja=1&amp;pid=bb72ef2f1&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chopsticks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transportation.1.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Vieira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co-founder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bulbs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2000" dirty="0"/>
          </a:p>
          <a:p>
            <a:pPr algn="just">
              <a:lnSpc>
                <a:spcPct val="125000"/>
              </a:lnSpc>
            </a:pPr>
            <a:endParaRPr lang="en-US" altLang="zh-CN" sz="2000" dirty="0"/>
          </a:p>
        </p:txBody>
      </p:sp>
      <p:sp>
        <p:nvSpPr>
          <p:cNvPr id="3" name="QM_5_AN.550_1#01feb5fa6.blank?vja=1&amp;pid=bb72ef2f1&amp;color=0,0,0&amp;vpa=243&amp;vtp=1"/>
          <p:cNvSpPr/>
          <p:nvPr/>
        </p:nvSpPr>
        <p:spPr>
          <a:xfrm>
            <a:off x="10034651" y="2004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551_1#01feb5fa6.blank?vja=1&amp;pid=bb72ef2f1&amp;color=0,0,0&amp;vpa=244&amp;vtp=1"/>
          <p:cNvSpPr/>
          <p:nvPr/>
        </p:nvSpPr>
        <p:spPr>
          <a:xfrm>
            <a:off x="4583367" y="3528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5_AN.552_1#01feb5fa6.blank?vja=1&amp;pid=bb72ef2f1&amp;color=0,0,0&amp;vpa=245&amp;vtp=1"/>
          <p:cNvSpPr/>
          <p:nvPr/>
        </p:nvSpPr>
        <p:spPr>
          <a:xfrm>
            <a:off x="1468501" y="4290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9_1#01feb5fa6?vja=1&amp;pid=bb72ef2f1&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 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 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resistant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 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BD.554_1#01feb5fa6?vja=1&amp;pid=bb72ef2f1&amp;color=0,0,0&amp;vtp=1"/>
          <p:cNvSpPr/>
          <p:nvPr/>
        </p:nvSpPr>
        <p:spPr>
          <a:xfrm>
            <a:off x="722376" y="3188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A.Sustainability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4" name="QM_5_EX.556_1#01feb5fa6?vja=1&amp;pid=bb72ef2f1&amp;color=0,0,0&amp;vtp=1"/>
          <p:cNvSpPr/>
          <p:nvPr/>
        </p:nvSpPr>
        <p:spPr>
          <a:xfrm>
            <a:off x="722376" y="5825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本文是一篇说明文。文章主要介绍了个人如何帮助家人开启可持续生活。</a:t>
            </a:r>
            <a:endParaRPr lang="en-US" altLang="zh-CN" sz="2000" dirty="0"/>
          </a:p>
        </p:txBody>
      </p:sp>
      <p:sp>
        <p:nvSpPr>
          <p:cNvPr id="5" name="QM_5_AN.553_1#01feb5fa6.blank?vja=1&amp;pid=bb72ef2f1&amp;color=0,0,0&amp;vpa=246&amp;vtp=1"/>
          <p:cNvSpPr/>
          <p:nvPr/>
        </p:nvSpPr>
        <p:spPr>
          <a:xfrm>
            <a:off x="10153714"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6" name="QM_5_AN.555_1#01feb5fa6.blank?vja=1&amp;pid=bb72ef2f1&amp;color=0,0,0&amp;vpa=247&amp;vtp=1"/>
          <p:cNvSpPr/>
          <p:nvPr/>
        </p:nvSpPr>
        <p:spPr>
          <a:xfrm>
            <a:off x="9427909"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fade">
                                      <p:cBhvr>
                                        <p:cTn id="12" dur="500"/>
                                        <p:tgtEl>
                                          <p:spTgt spid="6">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bg/>
                                          </p:spTgt>
                                        </p:tgtEl>
                                        <p:attrNameLst>
                                          <p:attrName>style.visibility</p:attrName>
                                        </p:attrNameLst>
                                      </p:cBhvr>
                                      <p:to>
                                        <p:strVal val="visible"/>
                                      </p:to>
                                    </p:set>
                                    <p:animEffect transition="in" filter="fade">
                                      <p:cBhvr>
                                        <p:cTn id="20" dur="500"/>
                                        <p:tgtEl>
                                          <p:spTgt spid="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7_1#27047f0d6?vja=1&amp;pid=01feb5fa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58_1#27047f0d6.blank?vja=1&amp;pid=01feb5fa6&amp;color=0,0,0&amp;vpa=248&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559_1#27047f0d6?vja=1&amp;pid=01feb5fa6&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说明个人正在践行可持续生活方式，下文提出如何让自己的家人也开始践行可持续生活方式，故设空处应承上启下，引出如何让身边的人也过上可持续生活的话题，B项（但你的家人却不是这样）中的But通过转折自然过渡到下文帮助家人践行这种生活方式的主题，符合语境。故选B项。</a:t>
            </a:r>
            <a:endParaRPr lang="en-US" altLang="zh-CN" sz="2200" dirty="0"/>
          </a:p>
        </p:txBody>
      </p:sp>
      <p:sp>
        <p:nvSpPr>
          <p:cNvPr id="5" name="QB_6_BD.560_1#a909c9df6?vja=1&amp;pid=01feb5fa6&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61_1#a909c9df6.blank?vja=1&amp;pid=01feb5fa6&amp;color=0,0,0&amp;vpa=249&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562_1#a909c9df6?vja=1&amp;pid=01feb5fa6&amp;color=0,0,0&amp;vtp=1"/>
          <p:cNvSpPr/>
          <p:nvPr/>
        </p:nvSpPr>
        <p:spPr>
          <a:xfrm>
            <a:off x="722376" y="33097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上文指出西尔维娅称有一些方法能让家人践行可持续生活方式。后文“You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time.Reducing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plastics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beginning.”提到可以一次专注于指出一个习惯，从减少一次性塑料制品开始，并在此基础上逐步推进。因此，设空处应与方法有关，C项（她建议从小事做起）中的She指代空前的Silvia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Denaro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Vieira，starting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small呼应下文的具体建议，符合语境。故选C项。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3_1#7df42e979?vja=1&amp;pid=01feb5fa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64_1#7df42e979.blank?vja=1&amp;pid=01feb5fa6&amp;color=0,0,0&amp;vpa=250&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565_1#7df42e979?vja=1&amp;pid=01feb5fa6&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设空处为段落主题句，应概括本段内容。下文“If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about.”说明需要根据家人的兴趣或需求调整可持续行为。G项（另一个建议是将可持续行为建立在家人的优先事项上）概括了下文内容，符合语境，其中的your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priorities与下文what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about呼应。故选G项。</a:t>
            </a:r>
            <a:endParaRPr lang="en-US" altLang="zh-CN" sz="2200" dirty="0"/>
          </a:p>
        </p:txBody>
      </p:sp>
      <p:sp>
        <p:nvSpPr>
          <p:cNvPr id="5" name="QB_6_BD.566_1#aa8cf8bb5?vja=1&amp;pid=01feb5fa6&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67_1#aa8cf8bb5.blank?vja=1&amp;pid=01feb5fa6&amp;color=0,0,0&amp;vpa=251&amp;vtp=1"/>
          <p:cNvSpPr/>
          <p:nvPr/>
        </p:nvSpPr>
        <p:spPr>
          <a:xfrm>
            <a:off x="1049401" y="2834259"/>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6_AS.568_1#aa8cf8bb5?vja=1&amp;pid=01feb5fa6&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要让事情变得简单，在车里放可重复使用的袋子或在厨房设置简单的垃圾分类流程可以减轻家人的压力，设空处应解释这样做带来的效果。F项（他们可能会觉得这是自然而然的，而不是额外的负担）符合语境，说明简化流程后给家人带来的感受。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B_6_BD.569_1#bde0d6dd9?vja=1&amp;pid=01feb5fa6&amp;color=0,0,0&amp;vtp=1&amp;bt=1"/>
          <p:cNvSpPr/>
          <p:nvPr/>
        </p:nvSpPr>
        <p:spPr>
          <a:xfrm>
            <a:off x="719328" y="988315"/>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70_1#bde0d6dd9.blank?vja=1&amp;pid=01feb5fa6&amp;color=0,0,0&amp;vpa=252&amp;vtp=1"/>
          <p:cNvSpPr/>
          <p:nvPr/>
        </p:nvSpPr>
        <p:spPr>
          <a:xfrm>
            <a:off x="1020953" y="95021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571_1#bde0d6dd9?vja=1&amp;pid=01feb5fa6&amp;color=0,0,0&amp;vtp=1"/>
          <p:cNvSpPr/>
          <p:nvPr/>
        </p:nvSpPr>
        <p:spPr>
          <a:xfrm>
            <a:off x="719328" y="1408049"/>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的核心建议是尊重他人的界限，下文指出如果家人对某个习惯有抵触情绪，要关注困扰他们的问题，而不是强行推进。只有逐渐接受了这种可持续生活方式，他们才能坚持下去。由此可知，设空处应承上启下，说明改变家人的习惯不是短期的目标，而是一个需要时间和策略的长期过程。A项（可持续性是一场持久战）符合语境，强调需要耐心，不要强迫他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2_1#18090a325?vja=1&amp;pid=632203a11&amp;color=0,0,0&amp;vtp=1&amp;bt=1"/>
          <p:cNvSpPr/>
          <p:nvPr/>
        </p:nvSpPr>
        <p:spPr>
          <a:xfrm>
            <a:off x="722376" y="896112"/>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2_1#18090a325?vja=1&amp;pid=632203a11&amp;color=0,0,0&amp;vtp=1&amp;bt=1"/>
          <p:cNvSpPr/>
          <p:nvPr/>
        </p:nvSpPr>
        <p:spPr>
          <a:xfrm>
            <a:off x="722376" y="900000"/>
            <a:ext cx="10753344" cy="1490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endParaRPr lang="en-US" altLang="zh-CN" sz="2000" dirty="0"/>
          </a:p>
        </p:txBody>
      </p:sp>
      <p:sp>
        <p:nvSpPr>
          <p:cNvPr id="3" name="QM_5_EX.573_1#18090a325?vja=1&amp;pid=632203a11&amp;color=0,0,0&amp;vtp=1"/>
          <p:cNvSpPr/>
          <p:nvPr/>
        </p:nvSpPr>
        <p:spPr>
          <a:xfrm>
            <a:off x="722376" y="243344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本文是一篇记叙文，主要讲述了作者移居美国后，通过在当地一家动物收容所做志愿者照顾一只名叫卢娜的猫，在异国他乡找到了归属感。</a:t>
            </a:r>
            <a:endParaRPr lang="en-US" altLang="zh-CN" sz="2000" dirty="0"/>
          </a:p>
        </p:txBody>
      </p:sp>
      <p:sp>
        <p:nvSpPr>
          <p:cNvPr id="4" name="QC_6_BD.574_1#c52efdbe1.choices?vja=1&amp;pid=18090a325&amp;color=0,0,0&amp;vtp=1&amp;bt=1"/>
          <p:cNvSpPr/>
          <p:nvPr/>
        </p:nvSpPr>
        <p:spPr>
          <a:xfrm>
            <a:off x="719328" y="325507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B.dangerous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endParaRPr lang="en-US" altLang="zh-CN" sz="2000" dirty="0"/>
          </a:p>
        </p:txBody>
      </p:sp>
      <p:sp>
        <p:nvSpPr>
          <p:cNvPr id="5" name="QC_6_AN.575_1#c52efdbe1.bracket?vja=1&amp;pid=18090a325&amp;color=0,0,0&amp;vpa=253&amp;vtp=1"/>
          <p:cNvSpPr/>
          <p:nvPr/>
        </p:nvSpPr>
        <p:spPr>
          <a:xfrm>
            <a:off x="1173353" y="325507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C_6_AS.576_1#c52efdbe1?vja=1&amp;pid=18090a325&amp;color=0,0,0&amp;vtp=1"/>
          <p:cNvSpPr/>
          <p:nvPr/>
        </p:nvSpPr>
        <p:spPr>
          <a:xfrm>
            <a:off x="719328" y="367480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environment并结合常识可知，作者难以融入陌生的环境中。tough意为“艰难的”，故选A项。rewarding意为“值得做的”。</a:t>
            </a:r>
            <a:endParaRPr lang="en-US" altLang="zh-CN" sz="2200" dirty="0"/>
          </a:p>
        </p:txBody>
      </p:sp>
      <p:sp>
        <p:nvSpPr>
          <p:cNvPr id="7" name="QC_6_BD.577_1#135ac79a3.choices?vja=1&amp;pid=18090a325&amp;color=0,0,0&amp;vtp=1"/>
          <p:cNvSpPr/>
          <p:nvPr/>
        </p:nvSpPr>
        <p:spPr>
          <a:xfrm>
            <a:off x="719328" y="448201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C.loneliness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a:t>
            </a:r>
            <a:endParaRPr lang="en-US" altLang="zh-CN" sz="2000" dirty="0"/>
          </a:p>
        </p:txBody>
      </p:sp>
      <p:sp>
        <p:nvSpPr>
          <p:cNvPr id="8" name="QC_6_AN.578_1#135ac79a3.bracket?vja=1&amp;pid=18090a325&amp;color=0,0,0&amp;vpa=254&amp;vtp=1"/>
          <p:cNvSpPr/>
          <p:nvPr/>
        </p:nvSpPr>
        <p:spPr>
          <a:xfrm>
            <a:off x="1173353" y="448201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9" name="QC_6_AS.579_1#135ac79a3?vja=1&amp;pid=18090a325&amp;color=0,0,0&amp;vtp=1"/>
          <p:cNvSpPr/>
          <p:nvPr/>
        </p:nvSpPr>
        <p:spPr>
          <a:xfrm>
            <a:off x="719328" y="490670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home和空后的as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interactions可知，作者在家工作，不与外界交流，所以感到孤独。故选C项。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9"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C_6_BD.580_1#6ec9e61ea.choices?vja=1&amp;pid=18090a325&amp;color=0,0,0&amp;vtp=1"/>
          <p:cNvSpPr/>
          <p:nvPr/>
        </p:nvSpPr>
        <p:spPr>
          <a:xfrm>
            <a:off x="719328" y="95542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9" name="QC_6_AN.581_1#6ec9e61ea.bracket?vja=1&amp;pid=18090a325&amp;color=0,0,0&amp;vpa=255&amp;vtp=1"/>
          <p:cNvSpPr/>
          <p:nvPr/>
        </p:nvSpPr>
        <p:spPr>
          <a:xfrm>
            <a:off x="1173353" y="95542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582_1#6ec9e61ea?vja=1&amp;pid=18090a325&amp;color=0,0,0&amp;vtp=1"/>
          <p:cNvSpPr/>
          <p:nvPr/>
        </p:nvSpPr>
        <p:spPr>
          <a:xfrm>
            <a:off x="719328" y="138010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根据上文内容和本句中的However可知，作者一开始难以融入陌生的环境，感到十分孤独，但是去动物收容所当志愿者之后，一切都发生了改变。故选D项。</a:t>
            </a:r>
            <a:endParaRPr lang="en-US" altLang="zh-CN" sz="2200" dirty="0"/>
          </a:p>
        </p:txBody>
      </p:sp>
      <p:sp>
        <p:nvSpPr>
          <p:cNvPr id="11" name="QC_6_BD.583_1#682d810eb.choices?vja=1&amp;pid=18090a325&amp;color=0,0,0&amp;vtp=1"/>
          <p:cNvSpPr/>
          <p:nvPr/>
        </p:nvSpPr>
        <p:spPr>
          <a:xfrm>
            <a:off x="719328" y="218732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C.driven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12" name="QC_6_AN.584_1#682d810eb.bracket?vja=1&amp;pid=18090a325&amp;color=0,0,0&amp;vpa=256&amp;vtp=1"/>
          <p:cNvSpPr/>
          <p:nvPr/>
        </p:nvSpPr>
        <p:spPr>
          <a:xfrm>
            <a:off x="1173353" y="218732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6_AS.585_1#682d810eb?vja=1&amp;pid=18090a325&amp;color=0,0,0&amp;vtp=1"/>
          <p:cNvSpPr/>
          <p:nvPr/>
        </p:nvSpPr>
        <p:spPr>
          <a:xfrm>
            <a:off x="719328" y="2612009"/>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根据下文描述的卢娜给作者的印象可知，此处表示作者一到动物收容所，就立刻被这只名叫卢娜的猫吸引了。</a:t>
            </a:r>
            <a:endParaRPr lang="en-US" altLang="zh-CN" sz="2200" dirty="0"/>
          </a:p>
        </p:txBody>
      </p:sp>
      <p:sp>
        <p:nvSpPr>
          <p:cNvPr id="14" name="QC_6_BD.586_1#21717f55c.choices?vja=1&amp;pid=18090a325&amp;color=0,0,0&amp;vtp=1&amp;bt=1"/>
          <p:cNvSpPr/>
          <p:nvPr/>
        </p:nvSpPr>
        <p:spPr>
          <a:xfrm>
            <a:off x="719328" y="338963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C.slept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endParaRPr lang="en-US" altLang="zh-CN" sz="2000" dirty="0"/>
          </a:p>
        </p:txBody>
      </p:sp>
      <p:sp>
        <p:nvSpPr>
          <p:cNvPr id="15" name="QC_6_AN.587_1#21717f55c.bracket?vja=1&amp;pid=18090a325&amp;color=0,0,0&amp;vpa=257&amp;vtp=1"/>
          <p:cNvSpPr/>
          <p:nvPr/>
        </p:nvSpPr>
        <p:spPr>
          <a:xfrm>
            <a:off x="1173353" y="3389631"/>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6" name="QC_6_AS.588_1#21717f55c?vja=1&amp;pid=18090a325&amp;color=0,0,0&amp;vtp=1"/>
          <p:cNvSpPr/>
          <p:nvPr/>
        </p:nvSpPr>
        <p:spPr>
          <a:xfrm>
            <a:off x="719328" y="3809365"/>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terrified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humans和空后的“in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shaking”可知，由于害怕人类，卢娜躲在角落里发抖。故选B项。</a:t>
            </a:r>
            <a:endParaRPr lang="en-US" altLang="zh-CN" sz="2200" dirty="0"/>
          </a:p>
        </p:txBody>
      </p:sp>
      <p:sp>
        <p:nvSpPr>
          <p:cNvPr id="17" name="QC_6_BD.589_1#ae0e91c3a.choices?vja=1&amp;pid=18090a325&amp;color=0,0,0&amp;vtp=1"/>
          <p:cNvSpPr/>
          <p:nvPr/>
        </p:nvSpPr>
        <p:spPr>
          <a:xfrm>
            <a:off x="719328" y="4616577"/>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a:t>
            </a:r>
            <a:endParaRPr lang="en-US" altLang="zh-CN" sz="2000" dirty="0"/>
          </a:p>
        </p:txBody>
      </p:sp>
      <p:sp>
        <p:nvSpPr>
          <p:cNvPr id="18" name="QC_6_AN.590_1#ae0e91c3a.bracket?vja=1&amp;pid=18090a325&amp;color=0,0,0&amp;vpa=258&amp;vtp=1"/>
          <p:cNvSpPr/>
          <p:nvPr/>
        </p:nvSpPr>
        <p:spPr>
          <a:xfrm>
            <a:off x="1173353" y="4616577"/>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9" name="QC_6_AS.591_1#ae0e91c3a?vja=1&amp;pid=18090a325&amp;color=0,0,0&amp;vtp=1"/>
          <p:cNvSpPr/>
          <p:nvPr/>
        </p:nvSpPr>
        <p:spPr>
          <a:xfrm>
            <a:off x="719328" y="5041265"/>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根据第一段内容并结合句中的Her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eyes和my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displacement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land可知，作者在异国他乡感到难以融入和孤独，这只猫的处境让作者产生了共鸣，她孤独的绿眼睛仿佛映射出作者身处异国他乡的漂泊感。mirror意为“反映；映照”，故选D项。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
                                            <p:bg/>
                                          </p:spTgt>
                                        </p:tgtEl>
                                        <p:attrNameLst>
                                          <p:attrName>style.visibility</p:attrName>
                                        </p:attrNameLst>
                                      </p:cBhvr>
                                      <p:to>
                                        <p:strVal val="visible"/>
                                      </p:to>
                                    </p:set>
                                    <p:animEffect transition="in" filter="fade">
                                      <p:cBhvr>
                                        <p:cTn id="39" dur="500"/>
                                        <p:tgtEl>
                                          <p:spTgt spid="1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8">
                                            <p:bg/>
                                          </p:spTgt>
                                        </p:tgtEl>
                                        <p:attrNameLst>
                                          <p:attrName>style.visibility</p:attrName>
                                        </p:attrNameLst>
                                      </p:cBhvr>
                                      <p:to>
                                        <p:strVal val="visible"/>
                                      </p:to>
                                    </p:set>
                                    <p:animEffect transition="in" filter="fade">
                                      <p:cBhvr>
                                        <p:cTn id="55" dur="500"/>
                                        <p:tgtEl>
                                          <p:spTgt spid="1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8">
                                            <p:txEl>
                                              <p:pRg st="0" end="0"/>
                                            </p:txEl>
                                          </p:spTgt>
                                        </p:tgtEl>
                                        <p:attrNameLst>
                                          <p:attrName>style.visibility</p:attrName>
                                        </p:attrNameLst>
                                      </p:cBhvr>
                                      <p:to>
                                        <p:strVal val="visible"/>
                                      </p:to>
                                    </p:set>
                                    <p:animEffect transition="in" filter="fade">
                                      <p:cBhvr>
                                        <p:cTn id="58" dur="500"/>
                                        <p:tgtEl>
                                          <p:spTgt spid="1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9">
                                            <p:bg/>
                                          </p:spTgt>
                                        </p:tgtEl>
                                        <p:attrNameLst>
                                          <p:attrName>style.visibility</p:attrName>
                                        </p:attrNameLst>
                                      </p:cBhvr>
                                      <p:to>
                                        <p:strVal val="visible"/>
                                      </p:to>
                                    </p:set>
                                    <p:animEffect transition="in" filter="fade">
                                      <p:cBhvr>
                                        <p:cTn id="63" dur="500"/>
                                        <p:tgtEl>
                                          <p:spTgt spid="19">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9">
                                            <p:txEl>
                                              <p:pRg st="0" end="0"/>
                                            </p:txEl>
                                          </p:spTgt>
                                        </p:tgtEl>
                                        <p:attrNameLst>
                                          <p:attrName>style.visibility</p:attrName>
                                        </p:attrNameLst>
                                      </p:cBhvr>
                                      <p:to>
                                        <p:strVal val="visible"/>
                                      </p:to>
                                    </p:set>
                                    <p:animEffect transition="in" filter="fade">
                                      <p:cBhvr>
                                        <p:cTn id="66"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3_1#771755c29?vja=1&amp;pid=1c70409cf&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94_1#771755c29.blank?vja=1&amp;pid=1c70409cf&amp;color=0,0,0&amp;mp=1&amp;vpa=55&amp;vtp=1"/>
          <p:cNvSpPr/>
          <p:nvPr/>
        </p:nvSpPr>
        <p:spPr>
          <a:xfrm>
            <a:off x="1049401" y="845313"/>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4" name="QB_7_AS.95_1#771755c29?vja=1&amp;pid=1c70409cf&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句意为：尽管面对各种挑战，哥伦布最终还是设法到达了现在被称为加勒比海地区的地方，这是他的主要贡献——发现了“新大陆”。根据句意可知，此处表示“尽管；不顾”，应用Despite。</a:t>
            </a:r>
            <a:endParaRPr lang="en-US" altLang="zh-CN" sz="2200" dirty="0"/>
          </a:p>
        </p:txBody>
      </p:sp>
      <p:sp>
        <p:nvSpPr>
          <p:cNvPr id="5" name="QB_7_BD.96_1#75c261c62?vja=1&amp;pid=1c70409cf&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97_1#75c261c62.blank?vja=1&amp;pid=1c70409cf&amp;color=0,0,0&amp;vpa=56&amp;vtp=1"/>
          <p:cNvSpPr/>
          <p:nvPr/>
        </p:nvSpPr>
        <p:spPr>
          <a:xfrm>
            <a:off x="1062101" y="20849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7_AS.98_1#75c261c62?vja=1&amp;pid=1c70409cf&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Caribbean在此处是宾语从句，从句中缺少主语，表示“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的地方”，所以应用what。</a:t>
            </a:r>
            <a:endParaRPr lang="en-US" altLang="zh-CN" sz="2200" dirty="0"/>
          </a:p>
        </p:txBody>
      </p:sp>
      <p:sp>
        <p:nvSpPr>
          <p:cNvPr id="8" name="QB_7_BD.99_1#377511a79?vja=1&amp;pid=1c70409cf&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00_1#377511a79.blank?vja=1&amp;pid=1c70409cf&amp;color=0,0,0&amp;vpa=57&amp;vtp=1"/>
          <p:cNvSpPr/>
          <p:nvPr/>
        </p:nvSpPr>
        <p:spPr>
          <a:xfrm>
            <a:off x="1011301" y="3304159"/>
            <a:ext cx="1281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10" name="QB_7_AS.101_1#377511a79?vja=1&amp;pid=1c70409cf&amp;color=0,0,0&amp;vtp=1"/>
          <p:cNvSpPr/>
          <p:nvPr/>
        </p:nvSpPr>
        <p:spPr>
          <a:xfrm>
            <a:off x="722376" y="3779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此处作主语,且位于定冠词The和介词of之间，应用名词形式；由is可知，此处应填significance。</a:t>
            </a:r>
            <a:endParaRPr lang="en-US" altLang="zh-CN" sz="2200" dirty="0"/>
          </a:p>
        </p:txBody>
      </p:sp>
      <p:sp>
        <p:nvSpPr>
          <p:cNvPr id="11" name="QB_7_BD.102_1#1fb97500a?vja=1&amp;pid=1c70409cf&amp;color=0,0,0&amp;vtp=1"/>
          <p:cNvSpPr/>
          <p:nvPr/>
        </p:nvSpPr>
        <p:spPr>
          <a:xfrm>
            <a:off x="722376" y="4586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103_1#1fb97500a.blank?vja=1&amp;pid=1c70409cf&amp;color=0,0,0&amp;vpa=58&amp;vtp=1"/>
          <p:cNvSpPr/>
          <p:nvPr/>
        </p:nvSpPr>
        <p:spPr>
          <a:xfrm>
            <a:off x="1189101" y="45487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3" name="QB_7_AS.104_1#1fb97500a?vja=1&amp;pid=1c70409cf&amp;color=0,0,0&amp;vtp=1"/>
          <p:cNvSpPr/>
          <p:nvPr/>
        </p:nvSpPr>
        <p:spPr>
          <a:xfrm>
            <a:off x="722376" y="4970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此处表泛指，且</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的发音以元音音素开头，故填</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C_6_BD.592_1#9c99873a0.choices?vja=1&amp;pid=18090a325&amp;color=0,0,0&amp;vtp=1"/>
          <p:cNvSpPr/>
          <p:nvPr/>
        </p:nvSpPr>
        <p:spPr>
          <a:xfrm>
            <a:off x="620776" y="9165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B.sympathy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C.forgiveness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sz="2000" dirty="0"/>
          </a:p>
        </p:txBody>
      </p:sp>
      <p:sp>
        <p:nvSpPr>
          <p:cNvPr id="9" name="QC_6_AN.593_1#9c99873a0.bracket?vja=1&amp;pid=18090a325&amp;color=0,0,0&amp;vpa=259&amp;vtp=1"/>
          <p:cNvSpPr/>
          <p:nvPr/>
        </p:nvSpPr>
        <p:spPr>
          <a:xfrm>
            <a:off x="1074801" y="9165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594_1#9c99873a0?vja=1&amp;pid=18090a325&amp;color=0,0,0&amp;vtp=1"/>
          <p:cNvSpPr/>
          <p:nvPr/>
        </p:nvSpPr>
        <p:spPr>
          <a:xfrm>
            <a:off x="620776" y="13412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me并结合常识可知，作者照顾这只猫时需要获得它的信任。故选D项。sympathy意为“同情”。</a:t>
            </a:r>
            <a:endParaRPr lang="en-US" altLang="zh-CN" sz="2200" dirty="0"/>
          </a:p>
        </p:txBody>
      </p:sp>
      <p:sp>
        <p:nvSpPr>
          <p:cNvPr id="11" name="QC_6_BD.595_1#c23943e2a.choices?vja=1&amp;pid=18090a325&amp;color=0,0,0&amp;vtp=1&amp;bt=1"/>
          <p:cNvSpPr/>
          <p:nvPr/>
        </p:nvSpPr>
        <p:spPr>
          <a:xfrm>
            <a:off x="620776" y="2131315"/>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2" name="QC_6_AN.596_1#c23943e2a.bracket?vja=1&amp;pid=18090a325&amp;color=0,0,0&amp;vpa=260&amp;vtp=1"/>
          <p:cNvSpPr/>
          <p:nvPr/>
        </p:nvSpPr>
        <p:spPr>
          <a:xfrm>
            <a:off x="1074801" y="2131315"/>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597_1#c23943e2a?vja=1&amp;pid=18090a325&amp;color=0,0,0&amp;vtp=1"/>
          <p:cNvSpPr/>
          <p:nvPr/>
        </p:nvSpPr>
        <p:spPr>
          <a:xfrm>
            <a:off x="620776" y="2551049"/>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adjust和similar可知，帮助猫适应的过程与作者努力适应新地方的过程类似。adapt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to意为“适应”，故选B项。escape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逃跑”；get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around意为“各处走动”；search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for意为“寻找”。</a:t>
            </a:r>
            <a:endParaRPr lang="en-US" altLang="zh-CN" sz="2200" dirty="0"/>
          </a:p>
        </p:txBody>
      </p:sp>
      <p:sp>
        <p:nvSpPr>
          <p:cNvPr id="14" name="QC_6_BD.598_1#eb9af9c4e.choices?vja=1&amp;pid=18090a325&amp;color=0,0,0&amp;vtp=1"/>
          <p:cNvSpPr/>
          <p:nvPr/>
        </p:nvSpPr>
        <p:spPr>
          <a:xfrm>
            <a:off x="620776" y="372656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C.habit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endParaRPr lang="en-US" altLang="zh-CN" sz="2000" dirty="0"/>
          </a:p>
        </p:txBody>
      </p:sp>
      <p:sp>
        <p:nvSpPr>
          <p:cNvPr id="15" name="QC_6_AN.599_1#eb9af9c4e.bracket?vja=1&amp;pid=18090a325&amp;color=0,0,0&amp;vpa=261&amp;vtp=1"/>
          <p:cNvSpPr/>
          <p:nvPr/>
        </p:nvSpPr>
        <p:spPr>
          <a:xfrm>
            <a:off x="1074801" y="372656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C_6_AS.600_1#eb9af9c4e?vja=1&amp;pid=18090a325&amp;color=0,0,0&amp;vtp=1"/>
          <p:cNvSpPr/>
          <p:nvPr/>
        </p:nvSpPr>
        <p:spPr>
          <a:xfrm>
            <a:off x="620776" y="415124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根据下文内容可知，随着时间流逝，卢娜和作者之间建立了融洽的关系。bond意为“联系，关系”，故选A项。</a:t>
            </a:r>
            <a:endParaRPr lang="en-US" altLang="zh-CN" sz="2200" dirty="0"/>
          </a:p>
        </p:txBody>
      </p:sp>
      <p:sp>
        <p:nvSpPr>
          <p:cNvPr id="17" name="QC_6_BD.601_1#0b4607805.choices?vja=1&amp;pid=18090a325&amp;color=0,0,0&amp;vtp=1"/>
          <p:cNvSpPr/>
          <p:nvPr/>
        </p:nvSpPr>
        <p:spPr>
          <a:xfrm>
            <a:off x="620776" y="495846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B.independence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C.confidence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endParaRPr lang="en-US" altLang="zh-CN" sz="2000" dirty="0"/>
          </a:p>
        </p:txBody>
      </p:sp>
      <p:sp>
        <p:nvSpPr>
          <p:cNvPr id="18" name="QC_6_AN.602_1#0b4607805.bracket?vja=1&amp;pid=18090a325&amp;color=0,0,0&amp;vpa=262&amp;vtp=1"/>
          <p:cNvSpPr/>
          <p:nvPr/>
        </p:nvSpPr>
        <p:spPr>
          <a:xfrm>
            <a:off x="1201801" y="495846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9" name="QC_6_AS.603_1#0b4607805?vja=1&amp;pid=18090a325&amp;color=0,0,0&amp;vtp=1"/>
          <p:cNvSpPr/>
          <p:nvPr/>
        </p:nvSpPr>
        <p:spPr>
          <a:xfrm>
            <a:off x="620776" y="5383149"/>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根据空后的required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her并结合常识可知，照顾流浪猫需要耐心。故选D项。guidance意为“指导”；independence意为“独立”。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
                                            <p:bg/>
                                          </p:spTgt>
                                        </p:tgtEl>
                                        <p:attrNameLst>
                                          <p:attrName>style.visibility</p:attrName>
                                        </p:attrNameLst>
                                      </p:cBhvr>
                                      <p:to>
                                        <p:strVal val="visible"/>
                                      </p:to>
                                    </p:set>
                                    <p:animEffect transition="in" filter="fade">
                                      <p:cBhvr>
                                        <p:cTn id="39" dur="500"/>
                                        <p:tgtEl>
                                          <p:spTgt spid="1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8">
                                            <p:bg/>
                                          </p:spTgt>
                                        </p:tgtEl>
                                        <p:attrNameLst>
                                          <p:attrName>style.visibility</p:attrName>
                                        </p:attrNameLst>
                                      </p:cBhvr>
                                      <p:to>
                                        <p:strVal val="visible"/>
                                      </p:to>
                                    </p:set>
                                    <p:animEffect transition="in" filter="fade">
                                      <p:cBhvr>
                                        <p:cTn id="55" dur="500"/>
                                        <p:tgtEl>
                                          <p:spTgt spid="1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8">
                                            <p:txEl>
                                              <p:pRg st="0" end="0"/>
                                            </p:txEl>
                                          </p:spTgt>
                                        </p:tgtEl>
                                        <p:attrNameLst>
                                          <p:attrName>style.visibility</p:attrName>
                                        </p:attrNameLst>
                                      </p:cBhvr>
                                      <p:to>
                                        <p:strVal val="visible"/>
                                      </p:to>
                                    </p:set>
                                    <p:animEffect transition="in" filter="fade">
                                      <p:cBhvr>
                                        <p:cTn id="58" dur="500"/>
                                        <p:tgtEl>
                                          <p:spTgt spid="1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9">
                                            <p:bg/>
                                          </p:spTgt>
                                        </p:tgtEl>
                                        <p:attrNameLst>
                                          <p:attrName>style.visibility</p:attrName>
                                        </p:attrNameLst>
                                      </p:cBhvr>
                                      <p:to>
                                        <p:strVal val="visible"/>
                                      </p:to>
                                    </p:set>
                                    <p:animEffect transition="in" filter="fade">
                                      <p:cBhvr>
                                        <p:cTn id="63" dur="500"/>
                                        <p:tgtEl>
                                          <p:spTgt spid="19">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9">
                                            <p:txEl>
                                              <p:pRg st="0" end="0"/>
                                            </p:txEl>
                                          </p:spTgt>
                                        </p:tgtEl>
                                        <p:attrNameLst>
                                          <p:attrName>style.visibility</p:attrName>
                                        </p:attrNameLst>
                                      </p:cBhvr>
                                      <p:to>
                                        <p:strVal val="visible"/>
                                      </p:to>
                                    </p:set>
                                    <p:animEffect transition="in" filter="fade">
                                      <p:cBhvr>
                                        <p:cTn id="66"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4_1#d36e165e3.choices?vja=1&amp;pid=18090a32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B.acceptance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C.assistance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2000" dirty="0"/>
          </a:p>
        </p:txBody>
      </p:sp>
      <p:sp>
        <p:nvSpPr>
          <p:cNvPr id="3" name="QC_6_AN.605_1#d36e165e3.bracket?vja=1&amp;pid=18090a325&amp;color=0,0,0&amp;vpa=263&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06_1#d36e165e3?vja=1&amp;pid=18090a32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me.”可知，猫逐渐向作者敞开了心扉，她接受了作者。acceptance意为“接受”，故选B项。courage意为“勇气”；assistance意为“帮助”；curiosity意为“好奇心”。</a:t>
            </a:r>
            <a:endParaRPr lang="en-US" altLang="zh-CN" sz="2200" dirty="0"/>
          </a:p>
        </p:txBody>
      </p:sp>
      <p:sp>
        <p:nvSpPr>
          <p:cNvPr id="5" name="QC_6_BD.607_1#011a41ddb.choices?vja=1&amp;pid=18090a32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C.investigation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endParaRPr lang="en-US" altLang="zh-CN" sz="2000" dirty="0"/>
          </a:p>
        </p:txBody>
      </p:sp>
      <p:sp>
        <p:nvSpPr>
          <p:cNvPr id="6" name="QC_6_AN.608_1#011a41ddb.bracket?vja=1&amp;pid=18090a325&amp;color=0,0,0&amp;vpa=264&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09_1#011a41ddb?vja=1&amp;pid=18090a325&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relationships.”可知，作者在收容所的经历让作者对在异国他乡安顿下来有了新的见解。insight意为“洞悉，了解”，故选B项。innovation意为“新思想”；investigation意为“调查”；investment意为“投资物”。</a:t>
            </a:r>
            <a:endParaRPr lang="en-US" altLang="zh-CN" sz="2200" dirty="0"/>
          </a:p>
        </p:txBody>
      </p:sp>
      <p:sp>
        <p:nvSpPr>
          <p:cNvPr id="8" name="QC_6_BD.610_1#3b38299df.choices?vja=1&amp;pid=18090a325&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B.widening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C.bridging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sz="2000" dirty="0"/>
          </a:p>
        </p:txBody>
      </p:sp>
      <p:sp>
        <p:nvSpPr>
          <p:cNvPr id="9" name="QC_6_AN.611_1#3b38299df.bracket?vja=1&amp;pid=18090a325&amp;color=0,0,0&amp;vpa=265&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12_1#3b38299df?vja=1&amp;pid=18090a325&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根据空后的gaps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culture及语境可知，这里指消除语言和文化差异。bridge在此处作动词，意为“弥合（差距）；消除（分歧）”。故选C项。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3_1#6a158cbd9.choices?vja=1&amp;pid=18090a32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B.simple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.innocent</a:t>
            </a:r>
            <a:endParaRPr lang="en-US" altLang="zh-CN" sz="2000" dirty="0"/>
          </a:p>
        </p:txBody>
      </p:sp>
      <p:sp>
        <p:nvSpPr>
          <p:cNvPr id="3" name="QC_6_AN.614_1#6a158cbd9.bracket?vja=1&amp;pid=18090a325&amp;color=0,0,0&amp;vpa=266&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615_1#6a158cbd9?vja=1&amp;pid=18090a32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community.”并结合作者和猫之间的经历可知，该经历让作者明白了保持开放的心态对建立有意义的关系的重要性。故选A项。innocent意为“无辜的，清白的”。</a:t>
            </a:r>
            <a:endParaRPr lang="en-US" altLang="zh-CN" sz="2200" dirty="0"/>
          </a:p>
        </p:txBody>
      </p:sp>
      <p:sp>
        <p:nvSpPr>
          <p:cNvPr id="5" name="QC_6_BD.616_1#abaf8150e.choices?vja=1&amp;pid=18090a32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B.security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C.belonging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endParaRPr lang="en-US" altLang="zh-CN" sz="2000" dirty="0"/>
          </a:p>
        </p:txBody>
      </p:sp>
      <p:sp>
        <p:nvSpPr>
          <p:cNvPr id="6" name="QC_6_AN.617_1#abaf8150e.bracket?vja=1&amp;pid=18090a325&amp;color=0,0,0&amp;vpa=267&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18_1#abaf8150e?vja=1&amp;pid=18090a325&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community.”和空后的in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land并结合语境可知，作者在与猫相处的过程中获得了成长，学着走出去社交，在陌生的地方找到了归属感。故选C项。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19_1#cac63f2c8?vja=1&amp;pid=cf355c8b8&amp;color=0,0,0&amp;vtp=1&amp;bt=1"/>
          <p:cNvSpPr/>
          <p:nvPr/>
        </p:nvSpPr>
        <p:spPr>
          <a:xfrm>
            <a:off x="722376" y="896112"/>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tax-refund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aesthetics,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lifestyle-integrated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5_AN.620_1#cac63f2c8.blank?vja=1&amp;pid=cf355c8b8&amp;color=0,0,0&amp;vpa=268&amp;vtp=1"/>
          <p:cNvSpPr/>
          <p:nvPr/>
        </p:nvSpPr>
        <p:spPr>
          <a:xfrm>
            <a:off x="1953387" y="1239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5_AN.621_1#cac63f2c8.blank?vja=1&amp;pid=cf355c8b8&amp;color=0,0,0&amp;vpa=269&amp;vtp=1"/>
          <p:cNvSpPr/>
          <p:nvPr/>
        </p:nvSpPr>
        <p:spPr>
          <a:xfrm>
            <a:off x="1619504" y="1620012"/>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5" name="QM_5_AN.622_1#cac63f2c8.blank?vja=1&amp;pid=cf355c8b8&amp;color=0,0,0&amp;vpa=270&amp;vtp=1"/>
          <p:cNvSpPr/>
          <p:nvPr/>
        </p:nvSpPr>
        <p:spPr>
          <a:xfrm>
            <a:off x="5908739" y="20010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6" name="QM_5_AN.623_1#cac63f2c8.blank?vja=1&amp;pid=cf355c8b8&amp;color=0,0,0&amp;vpa=271&amp;vtp=1"/>
          <p:cNvSpPr/>
          <p:nvPr/>
        </p:nvSpPr>
        <p:spPr>
          <a:xfrm>
            <a:off x="998601" y="3906012"/>
            <a:ext cx="1946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000" dirty="0"/>
          </a:p>
        </p:txBody>
      </p:sp>
      <p:sp>
        <p:nvSpPr>
          <p:cNvPr id="7" name="QM_5_AN.624_1#cac63f2c8.blank?vja=1&amp;pid=cf355c8b8&amp;color=0,0,0&amp;vpa=272&amp;vtp=1"/>
          <p:cNvSpPr/>
          <p:nvPr/>
        </p:nvSpPr>
        <p:spPr>
          <a:xfrm>
            <a:off x="9021509" y="4274312"/>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8" name="QM_5_AN.625_1#cac63f2c8.blank?vja=1&amp;pid=cf355c8b8&amp;color=0,0,0&amp;vpa=273&amp;vtp=1"/>
          <p:cNvSpPr/>
          <p:nvPr/>
        </p:nvSpPr>
        <p:spPr>
          <a:xfrm>
            <a:off x="7283450" y="50490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9" name="QM_5_AN.626_1#cac63f2c8.blank?vja=1&amp;pid=cf355c8b8&amp;color=0,0,0&amp;vpa=274&amp;vtp=1"/>
          <p:cNvSpPr/>
          <p:nvPr/>
        </p:nvSpPr>
        <p:spPr>
          <a:xfrm>
            <a:off x="6043676" y="5430012"/>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19_1#cac63f2c8?vja=1&amp;pid=cf355c8b8&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intimate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deep-rooted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630_1#cac63f2c8?vja=1&amp;pid=cf355c8b8&amp;color=0,0,0&amp;vtp=1"/>
          <p:cNvSpPr/>
          <p:nvPr/>
        </p:nvSpPr>
        <p:spPr>
          <a:xfrm>
            <a:off x="722376" y="3188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本文是一篇新闻报道。文章介绍了“中国购”成为新热潮的现象，指出外国游客的购物选择反映了中国从“世界工厂”到“生活方式创新者”的形象转变，并探讨了这一现象背后的意义。</a:t>
            </a:r>
            <a:endParaRPr lang="en-US" altLang="zh-CN" sz="2000" dirty="0"/>
          </a:p>
        </p:txBody>
      </p:sp>
      <p:sp>
        <p:nvSpPr>
          <p:cNvPr id="4" name="QM_5_AN.627_1#cac63f2c8.blank?vja=1&amp;pid=cf355c8b8&amp;color=0,0,0&amp;vpa=275&amp;vtp=1"/>
          <p:cNvSpPr/>
          <p:nvPr/>
        </p:nvSpPr>
        <p:spPr>
          <a:xfrm>
            <a:off x="8569770" y="849200"/>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5" name="QM_5_AN.628_1#cac63f2c8.blank?vja=1&amp;pid=cf355c8b8&amp;color=0,0,0&amp;vpa=276&amp;vtp=1"/>
          <p:cNvSpPr/>
          <p:nvPr/>
        </p:nvSpPr>
        <p:spPr>
          <a:xfrm>
            <a:off x="5139944" y="2004900"/>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6" name="QM_5_AN.629_1#cac63f2c8.blank?vja=1&amp;pid=cf355c8b8&amp;color=0,0,0&amp;vpa=277&amp;vtp=1"/>
          <p:cNvSpPr/>
          <p:nvPr/>
        </p:nvSpPr>
        <p:spPr>
          <a:xfrm>
            <a:off x="7552754" y="2385900"/>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1_1#e3b758577?vja=1&amp;pid=cac63f2c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632_1#e3b758577.blank?vja=1&amp;pid=cac63f2c8&amp;color=0,0,0&amp;vpa=278&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633_1#e3b758577?vja=1&amp;pid=cac63f2c8&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句意为：“带个空箱子来中国”的想法最近已成为游客中的一个流行妙招。tip在此意为“实用的提示”，为可数名词，结合句意可知，此处表泛指，应用不定冠词修饰。popular的发音以辅音音素开头，故填a。</a:t>
            </a:r>
            <a:endParaRPr lang="en-US" altLang="zh-CN" sz="2200" dirty="0"/>
          </a:p>
        </p:txBody>
      </p:sp>
      <p:sp>
        <p:nvSpPr>
          <p:cNvPr id="5" name="QB_6_BD.634_1#5894cad31?vja=1&amp;pid=cac63f2c8&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635_1#5894cad31.blank?vja=1&amp;pid=cac63f2c8&amp;color=0,0,0&amp;vpa=279&amp;vtp=1"/>
          <p:cNvSpPr/>
          <p:nvPr/>
        </p:nvSpPr>
        <p:spPr>
          <a:xfrm>
            <a:off x="1036701" y="24659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7" name="QB_6_AS.636_1#5894cad31?vja=1&amp;pid=cac63f2c8&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句意为：外国游客正在打包中国的生活用品，从传统的茶杯和汉服到中国设计的时髦玩具。设空处在句中作定语，修饰名词teacups和</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，应用形容词，意为“传统的”。故填traditional。</a:t>
            </a:r>
            <a:endParaRPr lang="en-US" altLang="zh-CN" sz="2200" dirty="0"/>
          </a:p>
        </p:txBody>
      </p:sp>
      <p:sp>
        <p:nvSpPr>
          <p:cNvPr id="8" name="QB_6_BD.637_1#93e6aaf18?vja=1&amp;pid=cac63f2c8&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638_1#93e6aaf18.blank?vja=1&amp;pid=cac63f2c8&amp;color=0,0,0&amp;vpa=280&amp;vtp=1"/>
          <p:cNvSpPr/>
          <p:nvPr/>
        </p:nvSpPr>
        <p:spPr>
          <a:xfrm>
            <a:off x="1024001" y="36978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10" name="QB_6_AS.639_1#93e6aaf18?vja=1&amp;pid=cac63f2c8&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转变表明，游客现在寻求能够真正将自己与当地生活方式联系起来的体验。设空处引导限制性定语从句，修饰先行词experiences，先行词指物，关系词在从句中作主语，故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0_1#5b171a440?vja=1&amp;pid=cac63f2c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dirty="0"/>
          </a:p>
        </p:txBody>
      </p:sp>
      <p:sp>
        <p:nvSpPr>
          <p:cNvPr id="3" name="QB_6_AN.641_1#5b171a440.blank?vja=1&amp;pid=cac63f2c8&amp;color=0,0,0&amp;vpa=281&amp;vtp=1"/>
          <p:cNvSpPr/>
          <p:nvPr/>
        </p:nvSpPr>
        <p:spPr>
          <a:xfrm>
            <a:off x="1062101" y="858013"/>
            <a:ext cx="1946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000" dirty="0"/>
          </a:p>
        </p:txBody>
      </p:sp>
      <p:sp>
        <p:nvSpPr>
          <p:cNvPr id="4" name="QB_6_AS.642_1#5b171a440?vja=1&amp;pid=cac63f2c8&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句意为：例如，迄今为止，针对一名海外旅客，其同一天在同一家退税店消费的最低退税金额已从500元下调至200元，从而鼓励了更多的消费。设空处在句中作谓语，根据so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far可知，此处应用现在完成时；此处侧重于“被下调”，主语the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point与lower之间是被动关系，应用被动语态；主语表单数概念，助动词用has。故填has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200" dirty="0"/>
          </a:p>
        </p:txBody>
      </p:sp>
      <p:sp>
        <p:nvSpPr>
          <p:cNvPr id="5" name="QB_6_BD.643_1#a612650fe?vja=1&amp;pid=cac63f2c8&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644_1#a612650fe.blank?vja=1&amp;pid=cac63f2c8&amp;color=0,0,0&amp;vpa=282&amp;vtp=1"/>
          <p:cNvSpPr/>
          <p:nvPr/>
        </p:nvSpPr>
        <p:spPr>
          <a:xfrm>
            <a:off x="1036701" y="2821559"/>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7" name="QB_6_AS.645_1#a612650fe?vja=1&amp;pid=cac63f2c8&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的购物车里越来越多地塞满了具有中国美学特色的产品，比如丝绸产品和传统的中国服饰。句中已有谓语，故此处应用非谓语动词作后置定语，修饰名词products；动词feature与其逻辑主语products之间为主动关系，故用现在分词形式。故填featuring。</a:t>
            </a:r>
            <a:endParaRPr lang="en-US" altLang="zh-CN" sz="2200" dirty="0"/>
          </a:p>
        </p:txBody>
      </p:sp>
      <p:sp>
        <p:nvSpPr>
          <p:cNvPr id="8" name="QB_6_BD.646_1#063659342?vja=1&amp;pid=cac63f2c8&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6_AN.647_1#063659342.blank?vja=1&amp;pid=cac63f2c8&amp;color=0,0,0&amp;vpa=283&amp;vtp=1"/>
          <p:cNvSpPr/>
          <p:nvPr/>
        </p:nvSpPr>
        <p:spPr>
          <a:xfrm>
            <a:off x="1024001" y="44471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B_6_AS.648_1#063659342?vja=1&amp;pid=cac63f2c8&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句意为：外国游客寻求的不仅是日常用品，还有真实的、融入了生活方式的文化手工艺品。此处为固定结构not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，意为“不仅</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9_1#ed00bbf96?vja=1&amp;pid=cac63f2c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650_1#ed00bbf96.blank?vja=1&amp;pid=cac63f2c8&amp;color=0,0,0&amp;vpa=284&amp;vtp=1"/>
          <p:cNvSpPr/>
          <p:nvPr/>
        </p:nvSpPr>
        <p:spPr>
          <a:xfrm>
            <a:off x="998601" y="858013"/>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4" name="QB_6_AS.651_1#ed00bbf96?vja=1&amp;pid=cac63f2c8&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句意为：在“中国购”热潮的背后，是文化认同感的逐渐提升。分析句子结构可知，“Behind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boom”为介词短语作状语，属于副词性短语，其位于句首时，句子应用完全倒装结构。设空处在句中作谓语，结合语境可知，此处表示客观陈述，应用一般现在时；句子的主语为a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identity，为单数概念，谓语应用第三人称单数形式。故填lies。</a:t>
            </a:r>
            <a:endParaRPr lang="en-US" altLang="zh-CN" sz="2200" dirty="0"/>
          </a:p>
        </p:txBody>
      </p:sp>
      <p:sp>
        <p:nvSpPr>
          <p:cNvPr id="5" name="QB_6_BD.652_1#f11ff6771?vja=1&amp;pid=cac63f2c8&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653_1#f11ff6771.blank?vja=1&amp;pid=cac63f2c8&amp;color=0,0,0&amp;vpa=285&amp;vtp=1"/>
          <p:cNvSpPr/>
          <p:nvPr/>
        </p:nvSpPr>
        <p:spPr>
          <a:xfrm>
            <a:off x="1036701" y="2821559"/>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7" name="QB_6_AS.654_1#f11ff6771?vja=1&amp;pid=cac63f2c8&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句意为：通过购物和旅游，外国游客可以近距离地体验中国文化。设空处作动词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gain的宾语，且空前有形容词intimate修饰，故应用名词形式。expose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的名词形式为exposure，意为“接触；体验”。故填exposure。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5_1#82e650ced?vja=1&amp;pid=cac63f2c8&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656_1#82e650ced.blank?vja=1&amp;pid=cac63f2c8&amp;color=0,0,0&amp;mp=1&amp;vpa=286&amp;vtp=1"/>
          <p:cNvSpPr/>
          <p:nvPr/>
        </p:nvSpPr>
        <p:spPr>
          <a:xfrm>
            <a:off x="1062101"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657_1#82e650ced?vja=1&amp;pid=cac63f2c8&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句意为：通过从“世界工厂”逐步发展成“生活方式创新者”，中国正在改写全球对它的看法。此处为固定搭配evolve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逐步发展成</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”。故填from。</a:t>
            </a:r>
            <a:endParaRPr lang="en-US" altLang="zh-CN" sz="2200" dirty="0"/>
          </a:p>
        </p:txBody>
      </p:sp>
      <p:sp>
        <p:nvSpPr>
          <p:cNvPr id="5" name="QB_6_BD.658_1#190bb122b?vja=1&amp;pid=cac63f2c8&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659_1#190bb122b.blank?vja=1&amp;pid=cac63f2c8&amp;color=0,0,0&amp;vpa=287&amp;vtp=1"/>
          <p:cNvSpPr/>
          <p:nvPr/>
        </p:nvSpPr>
        <p:spPr>
          <a:xfrm>
            <a:off x="1163701" y="2072259"/>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endParaRPr lang="en-US" altLang="zh-CN" sz="2000" dirty="0"/>
          </a:p>
        </p:txBody>
      </p:sp>
      <p:sp>
        <p:nvSpPr>
          <p:cNvPr id="7" name="QB_6_AS.660_1#190bb122b?vja=1&amp;pid=cac63f2c8&amp;color=0,0,0&amp;vtp=1"/>
          <p:cNvSpPr/>
          <p:nvPr/>
        </p:nvSpPr>
        <p:spPr>
          <a:xfrm>
            <a:off x="722376" y="25350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句意为：每一个装满中国商品的购物车都是一座桥梁，承载着充满活力、具有包容性的文明的故事。句中已有谓语，设空处应用非谓语动词作后置定语，修饰名词短语Every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cart，动词fill与Every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cart之间为逻辑上的被动关系，故用过去分词形式。故填filled。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1_1#dee75ac37?vja=0&amp;pid=803ed6d2c&amp;color=0,0,0&amp;vtp=1&amp;bt=1"/>
          <p:cNvSpPr/>
          <p:nvPr/>
        </p:nvSpPr>
        <p:spPr>
          <a:xfrm>
            <a:off x="722376" y="896113"/>
            <a:ext cx="10753344" cy="5300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（热带乘船游览）. 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 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（咕哝）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 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 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brochures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5_1#74d960dfb?vja=1&amp;pid=e68926f43&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（抄写员）.</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endParaRPr lang="en-US" altLang="zh-CN" sz="2000" dirty="0"/>
          </a:p>
        </p:txBody>
      </p:sp>
      <p:sp>
        <p:nvSpPr>
          <p:cNvPr id="3" name="QM_6_AN.106_1#74d960dfb.blank?vja=1&amp;pid=e68926f43&amp;color=0,0,0&amp;vpa=59&amp;vtp=1"/>
          <p:cNvSpPr/>
          <p:nvPr/>
        </p:nvSpPr>
        <p:spPr>
          <a:xfrm>
            <a:off x="10455339" y="2385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07_1#74d960dfb.blank?vja=1&amp;pid=e68926f43&amp;color=0,0,0&amp;vpa=60&amp;vtp=1"/>
          <p:cNvSpPr/>
          <p:nvPr/>
        </p:nvSpPr>
        <p:spPr>
          <a:xfrm>
            <a:off x="9057386" y="3147900"/>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2000" dirty="0"/>
          </a:p>
        </p:txBody>
      </p:sp>
      <p:sp>
        <p:nvSpPr>
          <p:cNvPr id="5" name="QM_6_AN.108_1#74d960dfb.blank?vja=1&amp;pid=e68926f43&amp;color=0,0,0&amp;vpa=61&amp;vtp=1"/>
          <p:cNvSpPr/>
          <p:nvPr/>
        </p:nvSpPr>
        <p:spPr>
          <a:xfrm>
            <a:off x="11014139" y="3528900"/>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6" name="QM_6_AN.109_1#74d960dfb.blank?vja=1&amp;pid=e68926f43&amp;color=0,0,0&amp;vpa=62&amp;vtp=1"/>
          <p:cNvSpPr/>
          <p:nvPr/>
        </p:nvSpPr>
        <p:spPr>
          <a:xfrm>
            <a:off x="4698175" y="4290900"/>
            <a:ext cx="1536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survived</a:t>
            </a:r>
            <a:endParaRPr lang="en-US" altLang="zh-CN" sz="2000" dirty="0"/>
          </a:p>
        </p:txBody>
      </p:sp>
      <p:sp>
        <p:nvSpPr>
          <p:cNvPr id="7" name="QM_6_AN.110_1#74d960dfb.blank?vja=1&amp;pid=e68926f43&amp;color=0,0,0&amp;vpa=63&amp;vtp=1"/>
          <p:cNvSpPr/>
          <p:nvPr/>
        </p:nvSpPr>
        <p:spPr>
          <a:xfrm>
            <a:off x="998601" y="5052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8" name="QM_6_AN.111_1#74d960dfb.blank?vja=1&amp;pid=e68926f43&amp;color=0,0,0&amp;vpa=64&amp;vtp=1"/>
          <p:cNvSpPr/>
          <p:nvPr/>
        </p:nvSpPr>
        <p:spPr>
          <a:xfrm>
            <a:off x="8957437" y="5052900"/>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damaging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1_1#dee75ac37?vja=0&amp;pid=803ed6d2c&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brochure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 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1_1#dee75ac37?vja=0&amp;pid=803ed6d2c&amp;color=0,0,0&amp;vtp=1&amp;bt=1"/>
          <p:cNvSpPr/>
          <p:nvPr/>
        </p:nvSpPr>
        <p:spPr>
          <a:xfrm>
            <a:off x="722376" y="900000"/>
            <a:ext cx="10753344" cy="1107250"/>
          </a:xfrm>
          <a:prstGeom prst="rect">
            <a:avLst/>
          </a:prstGeom>
          <a:noFill/>
        </p:spPr>
        <p:txBody>
          <a:bodyPr wrap="square" lIns="0" tIns="0" rIns="0" bIns="0" rtlCol="0" anchor="t"/>
          <a:lstStyle/>
          <a:p>
            <a:pPr>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 surfing. 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endPar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ct val="125000"/>
              </a:lnSpc>
            </a:pP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a:t>
            </a:r>
            <a:endParaRPr lang="en-US" altLang="zh-CN" sz="2000" dirty="0"/>
          </a:p>
          <a:p>
            <a:pPr>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cruise.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_______</a:t>
            </a:r>
            <a:endParaRPr lang="en-US" altLang="zh-CN" sz="2000" dirty="0"/>
          </a:p>
        </p:txBody>
      </p:sp>
    </p:spTree>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63_1#dee75ac37?vja=1&amp;pid=803ed6d2c&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40" name="QO_5_AS.663_2#dee75ac37?colgroup=6,34&amp;vja=1&amp;pid=803ed6d2c&amp;color=0,0,0&amp;vtp=1"/>
          <p:cNvGraphicFramePr>
            <a:graphicFrameLocks noGrp="1"/>
          </p:cNvGraphicFramePr>
          <p:nvPr/>
        </p:nvGraphicFramePr>
        <p:xfrm>
          <a:off x="722376" y="1765124"/>
          <a:ext cx="10725912" cy="1675257"/>
        </p:xfrm>
        <a:graphic>
          <a:graphicData uri="http://schemas.openxmlformats.org/drawingml/2006/table">
            <a:tbl>
              <a:tblPr/>
              <a:tblGrid>
                <a:gridCol w="1691640"/>
                <a:gridCol w="9034272"/>
              </a:tblGrid>
              <a:tr h="82257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本文以时间为线索展开，讲述了斯科特和父母像往常一样计划在寒假出去度假。斯科特想要滑雪，但他的父母却预订了为期一周的热带乘船游览。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斯科特及其父母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斯科特想去滑雪，但父母却要进行乘船游览。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0"/>
                                        </p:tgtEl>
                                        <p:attrNameLst>
                                          <p:attrName>style.visibility</p:attrName>
                                        </p:attrNameLst>
                                      </p:cBhvr>
                                      <p:to>
                                        <p:strVal val="visible"/>
                                      </p:to>
                                    </p:set>
                                    <p:animEffect transition="in" filter="fade">
                                      <p:cBhvr>
                                        <p:cTn id="16"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63_3#dee75ac37?vja=1&amp;pid=803ed6d2c&amp;color=0,0,0&amp;mp=1&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41" name="QO_5_AS.663_4#dee75ac37?colgroup=12,28&amp;vja=1&amp;pid=803ed6d2c&amp;color=0,0,0&amp;mp=1&amp;vtp=1"/>
          <p:cNvGraphicFramePr>
            <a:graphicFrameLocks noGrp="1"/>
          </p:cNvGraphicFramePr>
          <p:nvPr/>
        </p:nvGraphicFramePr>
        <p:xfrm>
          <a:off x="722376" y="1384124"/>
          <a:ext cx="10725912" cy="4587494"/>
        </p:xfrm>
        <a:graphic>
          <a:graphicData uri="http://schemas.openxmlformats.org/drawingml/2006/table">
            <a:tbl>
              <a:tblPr/>
              <a:tblGrid>
                <a:gridCol w="3319272"/>
                <a:gridCol w="7406640"/>
              </a:tblGrid>
              <a:tr h="57477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续写第一段（提示句：斯科特问他的父母他是否可以尝试冲浪。）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第一段可描写斯科特和父母一起尝试冲浪的体验过程。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477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续写第二段（提示句：渐渐地，斯科特开始喜欢上了这次乘船游览。）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第二段可描写斯科特改变了自己的态度，从冲浪中获得了快乐且收获了很多。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465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询问是否可以尝试冲浪——穿上装备做好准备——斯科特和父母的第一次冲浪体验——逐渐体验到乐趣——慢慢爱上这项运动并收获颇多——跟父母道歉并承认这是最开心的一次旅行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4659">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斯科特：得知父母也想冲浪时的惊讶——准备冲浪时的紧张与兴奋——冲浪时的刺激——体验到乐趣后的喜悦——对自己一开始跟父母抱怨的歉意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1"/>
                                        </p:tgtEl>
                                        <p:attrNameLst>
                                          <p:attrName>style.visibility</p:attrName>
                                        </p:attrNameLst>
                                      </p:cBhvr>
                                      <p:to>
                                        <p:strVal val="visible"/>
                                      </p:to>
                                    </p:set>
                                    <p:animEffect transition="in" filter="fade">
                                      <p:cBhvr>
                                        <p:cTn id="13"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62_1#dee75ac37?vja=1&amp;pid=803ed6d2c&amp;color=0,0,0&amp;vtp=1&amp;bt=1"/>
          <p:cNvSpPr/>
          <p:nvPr/>
        </p:nvSpPr>
        <p:spPr>
          <a:xfrm>
            <a:off x="722376" y="785700"/>
            <a:ext cx="10753344" cy="5681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surfing.They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swimsuits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stance.Then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started.It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wiping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cruise.He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surfed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week-long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cruise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with.Scott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cruise.With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apologized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groaning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_5_BD#f0a01e9ce?vja=1&amp;pid=803ed6d2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9471" y="839216"/>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f0a01e9ce?vja=1&amp;pid=803ed6d2c&amp;color=0,0,0&amp;vtp=1"/>
          <p:cNvSpPr/>
          <p:nvPr/>
        </p:nvSpPr>
        <p:spPr>
          <a:xfrm>
            <a:off x="721184" y="1677416"/>
            <a:ext cx="10749631" cy="2657983"/>
          </a:xfrm>
          <a:prstGeom prst="rect">
            <a:avLst/>
          </a:prstGeom>
          <a:noFill/>
        </p:spPr>
        <p:txBody>
          <a:bodyPr wrap="square" lIns="0" tIns="0" rIns="0" bIns="0" rtlCol="0" anchor="t"/>
          <a:lstStyle/>
          <a:p>
            <a:pPr algn="l">
              <a:lnSpc>
                <a:spcPct val="126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1.embrace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.欣然接受，乐意采纳</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&amp;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.拥抱</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2.build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（使）逐渐增加；增强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3.cut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减少，削减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resistant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抵制/抗拒</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有抵抗力</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back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退后一步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6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&amp;6&amp;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100" dirty="0"/>
          </a:p>
        </p:txBody>
      </p:sp>
      <p:pic>
        <p:nvPicPr>
          <p:cNvPr id="9" name="P_5_BD#f0a01e9ce?vja=1&amp;pid=803ed6d2c&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7505" y="1805432"/>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5_BD#f0a01e9ce?vja=1&amp;pid=803ed6d2c&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7505" y="4094543"/>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5_BD#f0a01e9ce?vja=1&amp;pid=803ed6d2c&amp;color=0,0,0&amp;vtp=1"/>
          <p:cNvSpPr/>
          <p:nvPr/>
        </p:nvSpPr>
        <p:spPr>
          <a:xfrm>
            <a:off x="747505" y="443515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（构成合成词）在某方面效率高的，有功效的</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.节能的，能效高的</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.省油的，低油耗的</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time-efficient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.省时的，具有时效性的</a:t>
            </a:r>
            <a:endParaRPr lang="en-US" altLang="zh-CN" sz="2000" dirty="0"/>
          </a:p>
        </p:txBody>
      </p:sp>
    </p:spTree>
  </p:cSld>
  <p:clrMapOvr>
    <a:masterClrMapping/>
  </p:clrMapOvr>
  <p:transition>
    <p:fade/>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5_1#74d960dfb?vja=1&amp;pid=e68926f43&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moisture,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moisture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papyri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EX.116_1#74d960dfb?vja=1&amp;pid=e68926f43&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本文是一篇说明文。文章主要介绍了古埃及人如何使用纸莎草记录信息，在保护纸莎草文献方面面临的困难以及现代技术在这一方面的作用。</a:t>
            </a:r>
            <a:endParaRPr lang="en-US" altLang="zh-CN" sz="2000" dirty="0"/>
          </a:p>
        </p:txBody>
      </p:sp>
      <p:sp>
        <p:nvSpPr>
          <p:cNvPr id="4" name="QM_6_AN.112_1#74d960dfb.blank?vja=1&amp;pid=e68926f43&amp;color=0,0,0&amp;vpa=65&amp;vtp=1"/>
          <p:cNvSpPr/>
          <p:nvPr/>
        </p:nvSpPr>
        <p:spPr>
          <a:xfrm>
            <a:off x="8145844" y="1242900"/>
            <a:ext cx="717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a:t>
            </a:r>
            <a:endParaRPr lang="en-US" altLang="zh-CN" sz="2000" dirty="0"/>
          </a:p>
        </p:txBody>
      </p:sp>
      <p:sp>
        <p:nvSpPr>
          <p:cNvPr id="5" name="QM_6_AN.113_1#74d960dfb.blank?vja=1&amp;pid=e68926f43&amp;color=0,0,0&amp;vpa=66&amp;vtp=1"/>
          <p:cNvSpPr/>
          <p:nvPr/>
        </p:nvSpPr>
        <p:spPr>
          <a:xfrm>
            <a:off x="9334119" y="2004900"/>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shocked</a:t>
            </a:r>
            <a:endParaRPr lang="en-US" altLang="zh-CN" sz="2000" dirty="0"/>
          </a:p>
        </p:txBody>
      </p:sp>
      <p:sp>
        <p:nvSpPr>
          <p:cNvPr id="6" name="QM_6_AN.114_1#74d960dfb.blank?vja=1&amp;pid=e68926f43&amp;color=0,0,0&amp;vpa=67&amp;vtp=1"/>
          <p:cNvSpPr/>
          <p:nvPr/>
        </p:nvSpPr>
        <p:spPr>
          <a:xfrm>
            <a:off x="5249672" y="3135200"/>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7" name="QM_6_AN.115_1#74d960dfb.blank?vja=1&amp;pid=e68926f43&amp;color=0,0,0&amp;vpa=68&amp;vtp=1"/>
          <p:cNvSpPr/>
          <p:nvPr/>
        </p:nvSpPr>
        <p:spPr>
          <a:xfrm>
            <a:off x="1087501" y="4290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fade">
                                      <p:cBhvr>
                                        <p:cTn id="36" dur="500"/>
                                        <p:tgtEl>
                                          <p:spTgt spid="3">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7_1#7a3d9a0b9?vja=1&amp;pid=74d960d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18_1#7a3d9a0b9.blank?vja=1&amp;pid=74d960dfb&amp;color=0,0,0&amp;vpa=69&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19_1#7a3d9a0b9?vja=1&amp;pid=74d960df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句意为：抄写员会用毛笔和墨水记录医学文献、文学故事和其他文献。brush在此意为“毛笔”，为可数名词，此处表泛指，且brush的发音以辅音音素开头，应用不定冠词a。</a:t>
            </a:r>
            <a:endParaRPr lang="en-US" altLang="zh-CN" sz="2200" dirty="0"/>
          </a:p>
        </p:txBody>
      </p:sp>
      <p:sp>
        <p:nvSpPr>
          <p:cNvPr id="5" name="QB_7_BD.120_1#5427011a8?vja=1&amp;pid=74d960dfb&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21_1#5427011a8.blank?vja=1&amp;pid=74d960dfb&amp;color=0,0,0&amp;vpa=70&amp;vtp=1"/>
          <p:cNvSpPr/>
          <p:nvPr/>
        </p:nvSpPr>
        <p:spPr>
          <a:xfrm>
            <a:off x="1049401" y="2084959"/>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2000" dirty="0"/>
          </a:p>
        </p:txBody>
      </p:sp>
      <p:sp>
        <p:nvSpPr>
          <p:cNvPr id="7" name="QB_7_AS.122_1#5427011a8?vja=1&amp;pid=74d960dfb&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句意为：除了写下这些段落文字，抄写员还负责绘制精美的插图来搭配文本材料。设空处在句中作定语，修饰名词illustrations，应用形容词。故填beautiful。</a:t>
            </a:r>
            <a:endParaRPr lang="en-US" altLang="zh-CN" sz="2200" dirty="0"/>
          </a:p>
        </p:txBody>
      </p:sp>
      <p:sp>
        <p:nvSpPr>
          <p:cNvPr id="8" name="QB_7_BD.123_1#c41626ece?vja=1&amp;pid=74d960dfb&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24_1#c41626ece.blank?vja=1&amp;pid=74d960dfb&amp;color=0,0,0&amp;vpa=71&amp;vtp=1"/>
          <p:cNvSpPr/>
          <p:nvPr/>
        </p:nvSpPr>
        <p:spPr>
          <a:xfrm>
            <a:off x="1024001" y="33168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B_7_AS.125_1#c41626ece?vja=1&amp;pid=74d960dfb&amp;color=0,0,0&amp;vtp=1"/>
          <p:cNvSpPr/>
          <p:nvPr/>
        </p:nvSpPr>
        <p:spPr>
          <a:xfrm>
            <a:off x="722376" y="3779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句意为：这些材料并没有被装订成书，而是被卷成了卷轴。此处为固定结构not</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”，连接两个并列的谓语。故填but。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6_1#939beb5a9?vja=1&amp;pid=74d960d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127_1#939beb5a9.blank?vja=1&amp;pid=74d960dfb&amp;color=0,0,0&amp;vpa=72&amp;vtp=1"/>
          <p:cNvSpPr/>
          <p:nvPr/>
        </p:nvSpPr>
        <p:spPr>
          <a:xfrm>
            <a:off x="1011301" y="858013"/>
            <a:ext cx="1536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survived</a:t>
            </a:r>
            <a:endParaRPr lang="en-US" altLang="zh-CN" sz="2000" dirty="0"/>
          </a:p>
        </p:txBody>
      </p:sp>
      <p:sp>
        <p:nvSpPr>
          <p:cNvPr id="4" name="QB_7_AS.128_1#939beb5a9?vja=1&amp;pid=74d960dfb&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句意为：纸莎草文献能保存下来的主要原因是埃及炎热干燥的气候。设空处在that引导的定语从句中作谓语。根据主句时态和句意可知，此处强调留存下来的文献对现在的影响，应用现在完成时；that指代先行词The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papyrus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documents，为复数概念，助动词用have。故填have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survived。</a:t>
            </a:r>
            <a:endParaRPr lang="en-US" altLang="zh-CN" sz="2200" dirty="0"/>
          </a:p>
        </p:txBody>
      </p:sp>
      <p:sp>
        <p:nvSpPr>
          <p:cNvPr id="5" name="QB_7_BD.129_1#edfdfbde5?vja=1&amp;pid=74d960dfb&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30_1#edfdfbde5.blank?vja=1&amp;pid=74d960dfb&amp;color=0,0,0&amp;vpa=73&amp;vtp=1"/>
          <p:cNvSpPr/>
          <p:nvPr/>
        </p:nvSpPr>
        <p:spPr>
          <a:xfrm>
            <a:off x="1062101" y="2453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131_1#edfdfbde5?vja=1&amp;pid=74d960dfb&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随着时间的推移，古埃及的大部分地区都被埋在了沙子里，这也有助于通过阻挡有害的阳光保护脆弱的纸莎草文物。设空处引导非限制性定语从句，先行词为前面的整个主句；关系词在从句中作主语，故用which引导该从句。</a:t>
            </a:r>
            <a:endParaRPr lang="en-US" altLang="zh-CN" sz="2200" dirty="0"/>
          </a:p>
        </p:txBody>
      </p:sp>
      <p:sp>
        <p:nvSpPr>
          <p:cNvPr id="8" name="QB_7_BD.132_1#f83b7ab6f?vja=1&amp;pid=74d960dfb&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33_1#f83b7ab6f.blank?vja=1&amp;pid=74d960dfb&amp;color=0,0,0&amp;vpa=74&amp;vtp=1"/>
          <p:cNvSpPr/>
          <p:nvPr/>
        </p:nvSpPr>
        <p:spPr>
          <a:xfrm>
            <a:off x="1062101" y="4053459"/>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damaging</a:t>
            </a:r>
            <a:endParaRPr lang="en-US" altLang="zh-CN" sz="2000" dirty="0"/>
          </a:p>
        </p:txBody>
      </p:sp>
      <p:sp>
        <p:nvSpPr>
          <p:cNvPr id="10" name="QB_7_AS.134_1#f83b7ab6f?vja=1&amp;pid=74d960dfb&amp;color=0,0,0&amp;vtp=1"/>
          <p:cNvSpPr/>
          <p:nvPr/>
        </p:nvSpPr>
        <p:spPr>
          <a:xfrm>
            <a:off x="722376" y="4528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句意见上一题解析。设空处在句中作定语，修饰名词sunlight，应用形容词，表示“造成损害的；有害的”，故填damaging。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5_1#72031d210?vja=1&amp;pid=74d960df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36_1#72031d210.blank?vja=1&amp;pid=74d960dfb&amp;color=0,0,0&amp;vpa=75&amp;vtp=1"/>
          <p:cNvSpPr/>
          <p:nvPr/>
        </p:nvSpPr>
        <p:spPr>
          <a:xfrm>
            <a:off x="1036701" y="858013"/>
            <a:ext cx="717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a:t>
            </a:r>
            <a:endParaRPr lang="en-US" altLang="zh-CN" sz="2000" dirty="0"/>
          </a:p>
        </p:txBody>
      </p:sp>
      <p:sp>
        <p:nvSpPr>
          <p:cNvPr id="4" name="QB_7_AS.137_1#72031d210?vja=1&amp;pid=74d960dfb&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句意为：如果不使用现代技术妥善保存古代纸莎草文献，这些有害元素会导致纸莎草文献破碎。此处为固定短语cause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sth，意为“导致某人/某物做某事”。故填to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endParaRPr lang="en-US" altLang="zh-CN" sz="2200" dirty="0"/>
          </a:p>
        </p:txBody>
      </p:sp>
      <p:sp>
        <p:nvSpPr>
          <p:cNvPr id="5" name="QB_7_BD.138_1#24abef237?vja=1&amp;pid=74d960dfb&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39_1#24abef237.blank?vja=1&amp;pid=74d960dfb&amp;color=0,0,0&amp;vpa=76&amp;vtp=1"/>
          <p:cNvSpPr/>
          <p:nvPr/>
        </p:nvSpPr>
        <p:spPr>
          <a:xfrm>
            <a:off x="1024001" y="2072259"/>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shocked</a:t>
            </a:r>
            <a:endParaRPr lang="en-US" altLang="zh-CN" sz="2000" dirty="0"/>
          </a:p>
        </p:txBody>
      </p:sp>
      <p:sp>
        <p:nvSpPr>
          <p:cNvPr id="7" name="QB_7_AS.140_1#24abef237?vja=1&amp;pid=74d960dfb&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句意为：当人们打开这些箱子时，他们震惊地发现里面只有破碎的残片和灰尘。设空处为形容词作表语，表示“震惊的”，修饰人，故填shocked。</a:t>
            </a:r>
            <a:endParaRPr lang="en-US" altLang="zh-CN" sz="2200" dirty="0"/>
          </a:p>
        </p:txBody>
      </p:sp>
      <p:sp>
        <p:nvSpPr>
          <p:cNvPr id="8" name="QB_7_BD.141_1#a4c603b69?vja=1&amp;pid=74d960dfb&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42_1#a4c603b69.blank?vja=1&amp;pid=74d960dfb&amp;color=0,0,0&amp;vpa=77&amp;vtp=1"/>
          <p:cNvSpPr/>
          <p:nvPr/>
        </p:nvSpPr>
        <p:spPr>
          <a:xfrm>
            <a:off x="1036701" y="3291459"/>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10" name="QB_7_AS.143_1#a4c603b69?vja=1&amp;pid=74d960dfb&amp;color=0,0,0&amp;vtp=1"/>
          <p:cNvSpPr/>
          <p:nvPr/>
        </p:nvSpPr>
        <p:spPr>
          <a:xfrm>
            <a:off x="722376" y="3766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句意为：简单的方法包括控制空气中的湿度、温度和对光线的接触。____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light与moisture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air和temperature并列，共同作动词controlling的宾语，故设空处应用名词。故填exposure。</a:t>
            </a:r>
            <a:endParaRPr lang="en-US" altLang="zh-CN" sz="2200" dirty="0"/>
          </a:p>
        </p:txBody>
      </p:sp>
      <p:sp>
        <p:nvSpPr>
          <p:cNvPr id="11" name="QB_7_BD.144_1#59fe8a0e6?vja=1&amp;pid=74d960dfb&amp;color=0,0,0&amp;vtp=1"/>
          <p:cNvSpPr/>
          <p:nvPr/>
        </p:nvSpPr>
        <p:spPr>
          <a:xfrm>
            <a:off x="722376" y="491820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S.146_1#59fe8a0e6?vja=1&amp;pid=74d960dfb&amp;color=0,0,0&amp;vtp=1"/>
          <p:cNvSpPr/>
          <p:nvPr/>
        </p:nvSpPr>
        <p:spPr>
          <a:xfrm>
            <a:off x="722376" y="5346749"/>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句意为：通过这些巨大的努力，许多古埃及纸莎草文献已被保存下来，通过文字和插图为我们提供了令人难以置信的故事。此处为固定搭配provide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sth，意为“为某人提供某物”。故填with。</a:t>
            </a:r>
            <a:endParaRPr lang="en-US" altLang="zh-CN" sz="2200" dirty="0"/>
          </a:p>
        </p:txBody>
      </p:sp>
      <p:sp>
        <p:nvSpPr>
          <p:cNvPr id="13" name="QB_7_AN.145_1#59fe8a0e6.blank?vja=1&amp;pid=74d960dfb&amp;color=0,0,0&amp;vpa=78&amp;vtp=1"/>
          <p:cNvSpPr/>
          <p:nvPr/>
        </p:nvSpPr>
        <p:spPr>
          <a:xfrm>
            <a:off x="1151001" y="4880102"/>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6b95bff0.fixed?vja=1&amp;pid=846b0f3e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a6b95bff0.fixed?vja=1&amp;pid=846b0f3e1&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a6b95bff0.fixed?vja=1&amp;pid=846b0f3e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a6b95bff0.fixed?vja=1&amp;pid=846b0f3e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7_1#5c859f063?vja=1&amp;pid=e04437464&amp;color=0,0,0&amp;vtp=1&amp;bt=1"/>
          <p:cNvSpPr/>
          <p:nvPr/>
        </p:nvSpPr>
        <p:spPr>
          <a:xfrm>
            <a:off x="722376" y="900000"/>
            <a:ext cx="10753344" cy="4542155"/>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Jurassic</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Dorset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2025|3</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Jurassic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Cheshire,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2025|3</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Jodrell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（天文台）,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3da3b456.fixed?vja=1&amp;pid=b8804e929&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33da3b456.fixed?vja=1&amp;pid=b8804e929&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Back</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past</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7_2#5c859f063?vja=1&amp;pid=e04437464&amp;color=0,0,0&amp;mp=1&amp;vtp=1&amp;bt=1"/>
          <p:cNvSpPr/>
          <p:nvPr/>
        </p:nvSpPr>
        <p:spPr>
          <a:xfrm>
            <a:off x="722376" y="900000"/>
            <a:ext cx="10753344" cy="1871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Azores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2025|5</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Azores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endParaRPr lang="en-US" altLang="zh-CN" sz="2000" dirty="0"/>
          </a:p>
        </p:txBody>
      </p:sp>
      <p:sp>
        <p:nvSpPr>
          <p:cNvPr id="3" name="QM_6_BD.147_3#5c859f063?vja=1&amp;pid=e04437464&amp;color=0,0,0&amp;vtp=1"/>
          <p:cNvSpPr/>
          <p:nvPr/>
        </p:nvSpPr>
        <p:spPr>
          <a:xfrm>
            <a:off x="722376" y="2814271"/>
            <a:ext cx="10753344" cy="1871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Göbekli</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Tepe,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2025|7</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hunter-gatherers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（手工艺品）.</a:t>
            </a:r>
            <a:endParaRPr lang="en-US" altLang="zh-CN" sz="2000" dirty="0"/>
          </a:p>
        </p:txBody>
      </p:sp>
      <p:sp>
        <p:nvSpPr>
          <p:cNvPr id="4" name="QM_6_EX.148_1#5c859f063?vja=1&amp;pid=e04437464&amp;color=0,0,0&amp;vtp=1"/>
          <p:cNvSpPr/>
          <p:nvPr/>
        </p:nvSpPr>
        <p:spPr>
          <a:xfrm>
            <a:off x="722376" y="470238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本文是一篇应用文。文章主要介绍了四个科学探索活动的情况。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9_1#4de6d0076?vja=1&amp;pid=5c859f06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0_1#4de6d0076.bracket?vja=1&amp;pid=5c859f063&amp;color=0,0,0&amp;vpa=79&amp;vtp=1"/>
          <p:cNvSpPr/>
          <p:nvPr/>
        </p:nvSpPr>
        <p:spPr>
          <a:xfrm>
            <a:off x="73136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9_2#4de6d0076.choices?vja=1&amp;pid=5c859f06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Jurassic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endParaRPr lang="en-US" altLang="zh-CN" sz="2000" dirty="0"/>
          </a:p>
        </p:txBody>
      </p:sp>
      <p:sp>
        <p:nvSpPr>
          <p:cNvPr id="5" name="QC_7_AS.151_1#4de6d0076?vja=1&amp;pid=5c859f063&amp;color=0,0,0&amp;vtp=1"/>
          <p:cNvSpPr/>
          <p:nvPr/>
        </p:nvSpPr>
        <p:spPr>
          <a:xfrm>
            <a:off x="722376" y="2077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细节理解题。通读全文可知，主题为The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Jurassic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Coast的旅行开始时间最早，为2025年4月18日，其它活动在2025年5月或6月。故选C项。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e54ff06a4?vja=1&amp;pid=5c859f06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Jodrell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e54ff06a4.bracket?vja=1&amp;pid=5c859f063&amp;color=0,0,0&amp;mp=1&amp;vpa=80&amp;vtp=1"/>
          <p:cNvSpPr/>
          <p:nvPr/>
        </p:nvSpPr>
        <p:spPr>
          <a:xfrm>
            <a:off x="8415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2_2#e54ff06a4.choices?vja=1&amp;pid=5c859f06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C.Observatory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dirty="0"/>
          </a:p>
        </p:txBody>
      </p:sp>
      <p:sp>
        <p:nvSpPr>
          <p:cNvPr id="5" name="QC_7_AS.154_1#e54ff06a4?vja=1&amp;pid=5c859f063&amp;color=0,0,0&amp;vtp=1"/>
          <p:cNvSpPr/>
          <p:nvPr/>
        </p:nvSpPr>
        <p:spPr>
          <a:xfrm>
            <a:off x="722376" y="2077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细节理解题。根据第二部分中的“Engage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astronomers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clarify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science.”可知，天文学家们将会介绍最新的研究成果。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f53be7e45?vja=1&amp;pid=5c859f06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f53be7e45.bracket?vja=1&amp;pid=5c859f063&amp;color=0,0,0&amp;vpa=81&amp;vtp=1"/>
          <p:cNvSpPr/>
          <p:nvPr/>
        </p:nvSpPr>
        <p:spPr>
          <a:xfrm>
            <a:off x="85312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5_2#f53be7e45.choices?vja=1&amp;pid=5c859f06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Cheshire.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.Göbekli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Tepe.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.Azores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endParaRPr lang="en-US" altLang="zh-CN" sz="2000" dirty="0"/>
          </a:p>
        </p:txBody>
      </p:sp>
      <p:sp>
        <p:nvSpPr>
          <p:cNvPr id="5" name="QC_7_AS.157_1#f53be7e45?vja=1&amp;pid=5c859f063&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细节理解题。根据最后一部分中的“Discover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”可知，哥贝克力石阵是研究人类从采猎者向有组织文明过渡的关键遗址，所以如果对古代人类文化感兴趣，应选择前往哥贝克力石阵。故选B项。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94ffc777?vja=1&amp;pid=e04437464&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f94ffc777?vja=1&amp;pid=e0443746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f94ffc777?vja=1&amp;pid=e04437464&amp;color=0,0,0&amp;vtp=1"/>
          <p:cNvSpPr/>
          <p:nvPr/>
        </p:nvSpPr>
        <p:spPr>
          <a:xfrm>
            <a:off x="722377" y="1737184"/>
            <a:ext cx="10749631" cy="3014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1.exceptional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.杰出的；卓越的；特别的；罕见的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2.dig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探究，探寻</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3.engage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与</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建立密切关系</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4.charming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.迷人的，有魅力的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构成表示相反过程的动词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uncover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.发现；揭露；揭发</a:t>
            </a:r>
            <a:endParaRPr lang="en-US" altLang="zh-CN" sz="100" dirty="0"/>
          </a:p>
        </p:txBody>
      </p:sp>
      <p:pic>
        <p:nvPicPr>
          <p:cNvPr id="6" name="P_6_BD#f94ffc777?vja=1&amp;pid=e04437464&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768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8_1#16e6690f7?vja=1&amp;pid=e04437464&amp;color=0,0,0&amp;vtp=1&amp;bt=1"/>
          <p:cNvSpPr/>
          <p:nvPr/>
        </p:nvSpPr>
        <p:spPr>
          <a:xfrm>
            <a:off x="722376" y="900000"/>
            <a:ext cx="10753344" cy="4152202"/>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Édouard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8_2#16e6690f7?vja=1&amp;pid=e04437464&amp;color=0,0,0&amp;mp=1&amp;vtp=1&amp;bt=1"/>
          <p:cNvSpPr/>
          <p:nvPr/>
        </p:nvSpPr>
        <p:spPr>
          <a:xfrm>
            <a:off x="722376" y="896112"/>
            <a:ext cx="10753344" cy="339325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（绕道）”.And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8_3#16e6690f7?vja=1&amp;pid=e04437464&amp;color=0,0,0&amp;mp=1&amp;vtp=1&amp;bt=1"/>
          <p:cNvSpPr/>
          <p:nvPr/>
        </p:nvSpPr>
        <p:spPr>
          <a:xfrm>
            <a:off x="722376" y="896112"/>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Petersham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absolute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59_1#16e6690f7?vja=1&amp;pid=e04437464&amp;color=0,0,0&amp;vtp=1"/>
          <p:cNvSpPr/>
          <p:nvPr/>
        </p:nvSpPr>
        <p:spPr>
          <a:xfrm>
            <a:off x="722376" y="3539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本文是一篇说明文，主要介绍了米其林星级评定制度的发展简史。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e61273b68?vja=1&amp;pid=16e6690f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e61273b68.bracket?vja=1&amp;pid=16e6690f7&amp;color=0,0,0&amp;vpa=82&amp;vtp=1"/>
          <p:cNvSpPr/>
          <p:nvPr/>
        </p:nvSpPr>
        <p:spPr>
          <a:xfrm>
            <a:off x="74152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0_2#e61273b68.choices?vja=1&amp;pid=16e6690f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endParaRPr lang="en-US" altLang="zh-CN" sz="2000" dirty="0"/>
          </a:p>
        </p:txBody>
      </p:sp>
      <p:sp>
        <p:nvSpPr>
          <p:cNvPr id="5" name="QC_7_AS.162_1#e61273b68?vja=1&amp;pid=16e6690f7&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outlining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sales.”可知，《米其林指南》大致介绍了法国所有的旅游目的地以及为什么应该去那些地方，从而鼓励人们买车，这意味着能销售更多的轮胎。由此可知，《米其林指南》最初的目的是提高轮胎销量。故选A项。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e6b727b94?vja=1&amp;pid=16e6690f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e6b727b94.bracket?vja=1&amp;pid=16e6690f7&amp;color=0,0,0&amp;vpa=83&amp;vtp=1"/>
          <p:cNvSpPr/>
          <p:nvPr/>
        </p:nvSpPr>
        <p:spPr>
          <a:xfrm>
            <a:off x="58531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3_2#e6b727b94.choices?vja=1&amp;pid=16e6690f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endParaRPr lang="en-US" altLang="zh-CN" sz="2000" dirty="0"/>
          </a:p>
        </p:txBody>
      </p:sp>
      <p:sp>
        <p:nvSpPr>
          <p:cNvPr id="5" name="QC_7_AS.165_1#e6b727b94?vja=1&amp;pid=16e6690f7&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主旨大意题。根据第三段内容可知，米其林餐厅有三星标准，本段分别介绍了一星、二星、三星的含义，故本段主要介绍的是米其林的星级评定标准。故选C项。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e853d4a5.fixed?vja=1&amp;pid=846b0f3e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4e853d4a5.fixed?vja=1&amp;pid=846b0f3e1&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4e853d4a5.fixed?vja=1&amp;pid=846b0f3e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4e853d4a5.fixed?vja=1&amp;pid=846b0f3e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425b47786?vja=1&amp;pid=16e6690f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inspector?(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425b47786.bracket?vja=1&amp;pid=16e6690f7&amp;color=0,0,0&amp;mp=1&amp;vpa=84&amp;vtp=1"/>
          <p:cNvSpPr/>
          <p:nvPr/>
        </p:nvSpPr>
        <p:spPr>
          <a:xfrm>
            <a:off x="68802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6_2#425b47786.choices?vja=1&amp;pid=16e6690f7&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46680" algn="l"/>
                <a:tab pos="5420360" algn="l"/>
                <a:tab pos="82702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endParaRPr lang="en-US" altLang="zh-CN" sz="2000" dirty="0"/>
          </a:p>
        </p:txBody>
      </p:sp>
      <p:sp>
        <p:nvSpPr>
          <p:cNvPr id="5" name="QC_7_AS.168_1#425b47786?vja=1&amp;pid=16e6690f7&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细节理解题。根据第四段中的“Michelin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undercover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reviewers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category.These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work”以及the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inspectors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mystery可知，米其林让其监察员秘密前往餐厅并将其分类，且不允许这些人向父母透露他们的实际工作。由此可知，他们是神秘的。故选B项。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9_1#fe2d8d5ad?vja=1&amp;pid=16e6690f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0_1#fe2d8d5ad.bracket?vja=1&amp;pid=16e6690f7&amp;color=0,0,0&amp;vpa=85&amp;vtp=1"/>
          <p:cNvSpPr/>
          <p:nvPr/>
        </p:nvSpPr>
        <p:spPr>
          <a:xfrm>
            <a:off x="78359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9_2#fe2d8d5ad.choices?vja=1&amp;pid=16e6690f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drawbacks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Michelin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endParaRPr lang="en-US" altLang="zh-CN" sz="2000" dirty="0"/>
          </a:p>
        </p:txBody>
      </p:sp>
      <p:sp>
        <p:nvSpPr>
          <p:cNvPr id="5" name="QC_7_AS.171_1#fe2d8d5ad?vja=1&amp;pid=16e6690f7&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Petersham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Nurseries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unrealistic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popularity.”可知，餐厅得到星级评定后，顾客会对餐厅抱有不切实际的期望，还有一些餐厅担心无法保证食物的质量。由此可知，一些餐厅拒绝米其林的星级评定是怕会辜负顾客的期待。故选D项。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2_1#47416cac7?vja=1&amp;pid=77979637b&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billion-dollar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1700s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a:t>
            </a:r>
            <a:endParaRPr lang="en-US" altLang="zh-CN" sz="2000" dirty="0"/>
          </a:p>
        </p:txBody>
      </p:sp>
      <p:sp>
        <p:nvSpPr>
          <p:cNvPr id="3" name="QM_6_AN.173_1#47416cac7.blank?vja=1&amp;pid=77979637b&amp;color=0,0,0&amp;vpa=86&amp;vtp=1"/>
          <p:cNvSpPr/>
          <p:nvPr/>
        </p:nvSpPr>
        <p:spPr>
          <a:xfrm>
            <a:off x="10854055" y="1623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74_1#47416cac7.blank?vja=1&amp;pid=77979637b&amp;color=0,0,0&amp;vpa=87&amp;vtp=1"/>
          <p:cNvSpPr/>
          <p:nvPr/>
        </p:nvSpPr>
        <p:spPr>
          <a:xfrm>
            <a:off x="7532624"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75_1#47416cac7.blank?vja=1&amp;pid=77979637b&amp;color=0,0,0&amp;vpa=88&amp;vtp=1"/>
          <p:cNvSpPr/>
          <p:nvPr/>
        </p:nvSpPr>
        <p:spPr>
          <a:xfrm>
            <a:off x="7102539" y="543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2_1#47416cac7?vja=1&amp;pid=77979637b&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outskirts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（市郊）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1866,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accompanied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orchestra.</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#2.6</a:t>
            </a:r>
            <a:endParaRPr lang="en-US" altLang="zh-CN" sz="2000" dirty="0"/>
          </a:p>
        </p:txBody>
      </p:sp>
      <p:sp>
        <p:nvSpPr>
          <p:cNvPr id="5" name="QM_6_AN.176_1#47416cac7.blank?vja=1&amp;pid=77979637b&amp;color=0,0,0&amp;vpa=89&amp;vtp=1"/>
          <p:cNvSpPr/>
          <p:nvPr/>
        </p:nvSpPr>
        <p:spPr>
          <a:xfrm>
            <a:off x="1501839"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6" name="QM_6_AN.178_1#47416cac7.blank?vja=1&amp;pid=77979637b&amp;color=0,0,0&amp;vpa=90&amp;vtp=1"/>
          <p:cNvSpPr/>
          <p:nvPr/>
        </p:nvSpPr>
        <p:spPr>
          <a:xfrm>
            <a:off x="1493901" y="3528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47416cac7?vja=1&amp;pid=77979637b&amp;color=0,0,0&amp;vtp=1"/>
          <p:cNvSpPr/>
          <p:nvPr/>
        </p:nvSpPr>
        <p:spPr>
          <a:xfrm>
            <a:off x="722376" y="900000"/>
            <a:ext cx="10753344" cy="3012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499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Off-Broadway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Mallory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1863,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9_1#47416cac7?vja=1&amp;pid=77979637b&amp;color=0,0,0&amp;vtp=1"/>
          <p:cNvSpPr/>
          <p:nvPr/>
        </p:nvSpPr>
        <p:spPr>
          <a:xfrm>
            <a:off x="722376" y="3703129"/>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本文是一篇说明文，主要介绍了美国百老汇剧院的发展历史。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0_1#bbafe6d14?vja=1&amp;pid=47416cac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1_1#bbafe6d14.blank?vja=1&amp;pid=47416cac7&amp;color=0,0,0&amp;vpa=91&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2_1#bbafe6d14?vja=1&amp;pid=47416cac7&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许多人都知道百老汇是一条著名的道路；下文讲到百老汇是价值数十亿美元的产业，会举办纽约的戏剧表演和世界各地的现场戏剧娱乐活动。由此可推知，上下文语义构成转折关系，设空处应起到承上启下的作用。B项（然而，百老汇不仅仅是一个地理位置）符合语境，空后的It与B项及前文中提到的Broadway相呼应。故选B项。</a:t>
            </a:r>
            <a:endParaRPr lang="en-US" altLang="zh-CN" sz="2200" dirty="0"/>
          </a:p>
        </p:txBody>
      </p:sp>
      <p:sp>
        <p:nvSpPr>
          <p:cNvPr id="5" name="QB_7_BD.183_1#cc38372fb?vja=1&amp;pid=47416cac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4_1#cc38372fb.blank?vja=1&amp;pid=47416cac7&amp;color=0,0,0&amp;vpa=92&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85_1#cc38372fb?vja=1&amp;pid=47416cac7&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上文讲到可容纳500人及以上观众的剧院才能被称为百老汇剧院，此处是在介绍剧院类型及其划分的标准。C项（可容纳100至499人的剧院被称为外百老汇剧院）承接上文，继续介绍剧院的类型，符合语境。故选C项。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6_1#5717ea1f2?vja=1&amp;pid=47416cac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7_1#5717ea1f2.blank?vja=1&amp;pid=47416cac7&amp;color=0,0,0&amp;vpa=93&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88_1#5717ea1f2?vja=1&amp;pid=47416cac7&amp;color=0,0,0&amp;vtp=1"/>
          <p:cNvSpPr/>
          <p:nvPr/>
        </p:nvSpPr>
        <p:spPr>
          <a:xfrm>
            <a:off x="722376" y="13158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现在的百老汇剧院的发展得益于一些有影响力的家族捐资在远离市中心的地方发展大型剧院。有些人怀疑这些剧院能否取得成功，但事实证明它们确实获得了成功；空后介绍市郊剧院蓬勃发展，人们都前往市郊观看演出。G项（马洛里家族于1863年建造的麦迪逊广场花园的剧院就是其中之一）以具体的例子承接上文，并与下文介绍百老汇剧院区的发展衔接紧密。G项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them与空前提到的but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be相呼应。故选G项。</a:t>
            </a:r>
            <a:endParaRPr lang="en-US" altLang="zh-CN" sz="2200" dirty="0"/>
          </a:p>
        </p:txBody>
      </p:sp>
      <p:sp>
        <p:nvSpPr>
          <p:cNvPr id="5" name="QB_7_BD.189_1#c13de3905?vja=1&amp;pid=47416cac7&amp;color=0,0,0&amp;vtp=1"/>
          <p:cNvSpPr/>
          <p:nvPr/>
        </p:nvSpPr>
        <p:spPr>
          <a:xfrm>
            <a:off x="722376" y="3253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0_1#c13de3905.blank?vja=1&amp;pid=47416cac7&amp;color=0,0,0&amp;vpa=94&amp;vtp=1"/>
          <p:cNvSpPr/>
          <p:nvPr/>
        </p:nvSpPr>
        <p:spPr>
          <a:xfrm>
            <a:off x="1024001" y="3215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191_1#c13de3905?vja=1&amp;pid=47416cac7&amp;color=0,0,0&amp;vtp=1"/>
          <p:cNvSpPr/>
          <p:nvPr/>
        </p:nvSpPr>
        <p:spPr>
          <a:xfrm>
            <a:off x="722376" y="3678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上文的“Unlike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endParaRPr>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lines.”讲的是布思的不同之处。D项（相反，他喜欢表演时四处走动并表现出强烈的感情）表示语义的转折，具体说明了布思和以往演员的不同之处，符合语境。故选D项。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2_1#aeec24c0b?vja=1&amp;pid=47416cac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3_1#aeec24c0b.blank?vja=1&amp;pid=47416cac7&amp;color=0,0,0&amp;vpa=95&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94_1#aeec24c0b?vja=1&amp;pid=47416cac7&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应为本段主旨句，概括本段内容。根据下文内容可知，本段主要介绍了百老汇剧院最早演出的主题是社会时事，后来随着剧院的发展，音乐剧逐渐成形，形成了新的演出风格，故本段介绍的是百老汇演出风格的发展和变化，F项（随着这种新风格的流行，表演的内容开始改变）能够概括本段主旨，同时承接上文，其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style与上文的Booth’s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style相呼应。故选F项。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2cddb936.fixed?vja=1&amp;pid=885bfc0c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2cddb936.fixed?vja=1&amp;pid=885bfc0c2&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12cddb936.fixed?vja=1&amp;pid=885bfc0c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2cddb936.fixed?vja=1&amp;pid=885bfc0c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fff7e055?vja=1&amp;pid=b6d25b46a&amp;color=0,0,0&amp;vtp=1&amp;bt=1"/>
          <p:cNvSpPr/>
          <p:nvPr/>
        </p:nvSpPr>
        <p:spPr>
          <a:xfrm>
            <a:off x="722376" y="896112"/>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1.Anyone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breaks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severely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punished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nobody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（exception）.</a:t>
            </a:r>
            <a:endParaRPr lang="en-US" altLang="zh-CN" sz="2000" dirty="0"/>
          </a:p>
        </p:txBody>
      </p:sp>
      <p:sp>
        <p:nvSpPr>
          <p:cNvPr id="4" name="QB_6_AN.196_1#ffff7e055.blank?vja=1&amp;pid=b6d25b46a&amp;color=0,0,0&amp;vpa=96&amp;vtp=1"/>
          <p:cNvSpPr/>
          <p:nvPr/>
        </p:nvSpPr>
        <p:spPr>
          <a:xfrm>
            <a:off x="10137839" y="1226312"/>
            <a:ext cx="1225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exceptional</a:t>
            </a:r>
            <a:endParaRPr lang="en-US" altLang="zh-CN" sz="2000" dirty="0"/>
          </a:p>
        </p:txBody>
      </p:sp>
      <p:sp>
        <p:nvSpPr>
          <p:cNvPr id="5" name="QB_6_AS.197_1#bedffcf27?vja=1&amp;pid=b6d25b46a&amp;color=0,0,0&amp;vtp=1"/>
          <p:cNvSpPr/>
          <p:nvPr/>
        </p:nvSpPr>
        <p:spPr>
          <a:xfrm>
            <a:off x="722376" y="2087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句意为：任何违法的人都将受到严厉的惩罚，无一例外。设空处作is的表语，表示状态，应用形容词。故填exceptional。</a:t>
            </a:r>
            <a:endParaRPr lang="en-US" altLang="zh-CN" sz="2200" dirty="0"/>
          </a:p>
        </p:txBody>
      </p:sp>
      <p:sp>
        <p:nvSpPr>
          <p:cNvPr id="6" name="QB_6_BD.198_1#f4e955121?vja=1&amp;pid=b6d25b46a&amp;color=0,0,0&amp;vtp=1"/>
          <p:cNvSpPr/>
          <p:nvPr/>
        </p:nvSpPr>
        <p:spPr>
          <a:xfrm>
            <a:off x="722376" y="2900045"/>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p:txBody>
      </p:sp>
      <p:sp>
        <p:nvSpPr>
          <p:cNvPr id="7" name="QB_6_AN.199_1#f4e955121.blank?vja=1&amp;pid=b6d25b46a&amp;color=0,0,0&amp;vpa=97&amp;vtp=1"/>
          <p:cNvSpPr/>
          <p:nvPr/>
        </p:nvSpPr>
        <p:spPr>
          <a:xfrm>
            <a:off x="1081151" y="2849245"/>
            <a:ext cx="1296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Comparison</a:t>
            </a:r>
            <a:endParaRPr lang="en-US" altLang="zh-CN" sz="2000" dirty="0"/>
          </a:p>
        </p:txBody>
      </p:sp>
      <p:sp>
        <p:nvSpPr>
          <p:cNvPr id="8" name="QB_6_AS.200_1#f4e955121?vja=1&amp;pid=b6d25b46a&amp;color=0,0,0&amp;vtp=1"/>
          <p:cNvSpPr/>
          <p:nvPr/>
        </p:nvSpPr>
        <p:spPr>
          <a:xfrm>
            <a:off x="722376" y="3700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句意为：比较也许能让某事物比其被单独欣赏时显得更美丽。设空处作主语，应用名词。此处表示抽象行为，故填Comparison。</a:t>
            </a:r>
            <a:endParaRPr lang="en-US" altLang="zh-CN" sz="2200" dirty="0"/>
          </a:p>
        </p:txBody>
      </p:sp>
      <p:sp>
        <p:nvSpPr>
          <p:cNvPr id="9" name="QB_6_BD.201_1#561d7b231?vja=1&amp;pid=b6d25b46a&amp;color=0,0,0&amp;vtp=1"/>
          <p:cNvSpPr/>
          <p:nvPr/>
        </p:nvSpPr>
        <p:spPr>
          <a:xfrm>
            <a:off x="722376" y="4500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10" name="QB_6_AN.202_1#561d7b231.blank?vja=1&amp;pid=b6d25b46a&amp;color=0,0,0&amp;vpa=98&amp;vtp=1"/>
          <p:cNvSpPr/>
          <p:nvPr/>
        </p:nvSpPr>
        <p:spPr>
          <a:xfrm>
            <a:off x="9318054" y="4449445"/>
            <a:ext cx="787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literary</a:t>
            </a:r>
            <a:endParaRPr lang="en-US" altLang="zh-CN" sz="2000" dirty="0"/>
          </a:p>
        </p:txBody>
      </p:sp>
      <p:sp>
        <p:nvSpPr>
          <p:cNvPr id="11" name="QB_6_AS.203_1#561d7b231?vja=1&amp;pid=b6d25b46a&amp;color=0,0,0&amp;vtp=1"/>
          <p:cNvSpPr/>
          <p:nvPr/>
        </p:nvSpPr>
        <p:spPr>
          <a:xfrm>
            <a:off x="722376" y="53003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句意为：英国文学，尤其是英国小说，在文学界中具有很重要的意义。设空处应用形容词literary作定语，意为“文学的”。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9ee566f0?vja=1&amp;pid=7ec9ff079&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1.Due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lack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police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suspect.</a:t>
            </a:r>
            <a:endParaRPr lang="en-US" altLang="zh-CN" sz="2000" dirty="0"/>
          </a:p>
        </p:txBody>
      </p:sp>
      <p:sp>
        <p:nvSpPr>
          <p:cNvPr id="4" name="QB_6_AN.2_1#f9ee566f0.blank?vja=1&amp;pid=7ec9ff079&amp;color=0,0,0&amp;vpa=1&amp;vtp=1"/>
          <p:cNvSpPr/>
          <p:nvPr/>
        </p:nvSpPr>
        <p:spPr>
          <a:xfrm>
            <a:off x="2748026" y="1226312"/>
            <a:ext cx="1212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proof（s）</a:t>
            </a:r>
            <a:endParaRPr lang="en-US" altLang="zh-CN" sz="2000" dirty="0"/>
          </a:p>
        </p:txBody>
      </p:sp>
      <p:sp>
        <p:nvSpPr>
          <p:cNvPr id="5" name="QB_6_AS.3_1#8a83a0c14?vja=1&amp;pid=7ec9ff079&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句意为：由于缺乏证据，警方无法对嫌疑人采取行动。此处应用名词作介词of的宾语，proof意为“证据”，既可作不可数名词，也可作可数名词，空前无限定词修饰。故填proof（s）。</a:t>
            </a:r>
            <a:endParaRPr lang="en-US" altLang="zh-CN" sz="2200" dirty="0"/>
          </a:p>
        </p:txBody>
      </p:sp>
      <p:sp>
        <p:nvSpPr>
          <p:cNvPr id="6" name="QB_6_BD.4_1#4035cba2d?vja=1&amp;pid=7ec9ff079&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7" name="QB_6_AN.5_1#4035cba2d.blank?vja=1&amp;pid=7ec9ff079&amp;color=0,0,0&amp;vpa=2&amp;vtp=1"/>
          <p:cNvSpPr/>
          <p:nvPr/>
        </p:nvSpPr>
        <p:spPr>
          <a:xfrm>
            <a:off x="770001" y="2849245"/>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astonished</a:t>
            </a:r>
            <a:endParaRPr lang="en-US" altLang="zh-CN" sz="2000" dirty="0"/>
          </a:p>
        </p:txBody>
      </p:sp>
      <p:sp>
        <p:nvSpPr>
          <p:cNvPr id="8" name="QB_6_AS.6_1#4035cba2d?vja=1&amp;pid=7ec9ff079&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句意为：博物馆期待的那件珍贵艺术品于昨天送达，每个人都对它的美丽感到惊讶。此处表示“惊讶的”，修饰人，应用-ed结尾的形容词，故填astonished。</a:t>
            </a:r>
            <a:endParaRPr lang="en-US" altLang="zh-CN" sz="2200" dirty="0"/>
          </a:p>
        </p:txBody>
      </p:sp>
      <p:sp>
        <p:nvSpPr>
          <p:cNvPr id="9" name="QB_6_BD.7_1#393a90682?vja=1&amp;pid=7ec9ff079&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endParaRPr lang="en-US" altLang="zh-CN" sz="2000" dirty="0"/>
          </a:p>
        </p:txBody>
      </p:sp>
      <p:sp>
        <p:nvSpPr>
          <p:cNvPr id="10" name="QB_6_AN.8_1#393a90682.blank?vja=1&amp;pid=7ec9ff079&amp;color=0,0,0&amp;vpa=3&amp;vtp=1"/>
          <p:cNvSpPr/>
          <p:nvPr/>
        </p:nvSpPr>
        <p:spPr>
          <a:xfrm>
            <a:off x="4271074" y="4081145"/>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influential</a:t>
            </a:r>
            <a:endParaRPr lang="en-US" altLang="zh-CN" sz="2000" dirty="0"/>
          </a:p>
        </p:txBody>
      </p:sp>
      <p:sp>
        <p:nvSpPr>
          <p:cNvPr id="11" name="QB_6_AS.9_1#393a90682?vja=1&amp;pid=7ec9ff079&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句意为：此外，有一些有影响力的艺术家将现场表演如何剪纸。此处应用形容词作定语，修饰名词artists，表示“有影响力的”，故填influential。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4_1#bf6484a69?vja=1&amp;pid=b6d25b4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altLang="zh-CN" sz="2000" dirty="0"/>
          </a:p>
        </p:txBody>
      </p:sp>
      <p:sp>
        <p:nvSpPr>
          <p:cNvPr id="3" name="QB_6_AN.205_1#bf6484a69.blank?vja=1&amp;pid=b6d25b46a&amp;color=0,0,0&amp;vpa=99&amp;vtp=1"/>
          <p:cNvSpPr/>
          <p:nvPr/>
        </p:nvSpPr>
        <p:spPr>
          <a:xfrm>
            <a:off x="2621026" y="845313"/>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adoption</a:t>
            </a:r>
            <a:endParaRPr lang="en-US" altLang="zh-CN" sz="2000" dirty="0"/>
          </a:p>
        </p:txBody>
      </p:sp>
      <p:sp>
        <p:nvSpPr>
          <p:cNvPr id="4" name="QB_6_AS.206_1#bf6484a69?vja=1&amp;pid=b6d25b46a&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句意为：多亏采用了新技术，产量增加了10%。设空处作介词to的宾语，且其前有定冠词the修饰，其后有of短语，应用名词，表示“采用”。故填adoption。</a:t>
            </a:r>
            <a:endParaRPr lang="en-US" altLang="zh-CN" sz="2200" dirty="0"/>
          </a:p>
        </p:txBody>
      </p:sp>
      <p:sp>
        <p:nvSpPr>
          <p:cNvPr id="5" name="QB_6_BD.207_1#a524f4cc9?vja=1&amp;pid=b6d25b46a&amp;color=0,0,0&amp;vtp=1"/>
          <p:cNvSpPr/>
          <p:nvPr/>
        </p:nvSpPr>
        <p:spPr>
          <a:xfrm>
            <a:off x="722376" y="2125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5.Americans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p:txBody>
      </p:sp>
      <p:sp>
        <p:nvSpPr>
          <p:cNvPr id="6" name="QB_6_AN.208_1#a524f4cc9.blank?vja=1&amp;pid=b6d25b46a&amp;color=0,0,0&amp;vpa=100&amp;vtp=1"/>
          <p:cNvSpPr/>
          <p:nvPr/>
        </p:nvSpPr>
        <p:spPr>
          <a:xfrm>
            <a:off x="5029708" y="2074545"/>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extensively</a:t>
            </a:r>
            <a:endParaRPr lang="en-US" altLang="zh-CN" sz="2000" dirty="0"/>
          </a:p>
        </p:txBody>
      </p:sp>
      <p:sp>
        <p:nvSpPr>
          <p:cNvPr id="7" name="QB_6_AS.209_1#a524f4cc9?vja=1&amp;pid=b6d25b46a&amp;color=0,0,0&amp;vtp=1"/>
          <p:cNvSpPr/>
          <p:nvPr/>
        </p:nvSpPr>
        <p:spPr>
          <a:xfrm>
            <a:off x="722376" y="2938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句意为：美国人的确在英语方面进行了广泛的创新，就像他们在其他方面所做的那样。分析句子成分可知，设空处应用副词作状语，修饰动词innovated，意为“广泛地”。故填extensively。</a:t>
            </a:r>
            <a:endParaRPr lang="en-US" altLang="zh-CN" sz="2200" dirty="0"/>
          </a:p>
        </p:txBody>
      </p:sp>
      <p:sp>
        <p:nvSpPr>
          <p:cNvPr id="8" name="QB_6_BD.210_1#27a7cfdd6?vja=1&amp;pid=b6d25b46a&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thoroughly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endParaRPr lang="en-US" altLang="zh-CN" sz="2000" dirty="0"/>
          </a:p>
        </p:txBody>
      </p:sp>
      <p:sp>
        <p:nvSpPr>
          <p:cNvPr id="9" name="QB_6_AN.211_1#27a7cfdd6.blank?vja=1&amp;pid=b6d25b46a&amp;color=0,0,0&amp;vpa=101&amp;vtp=1"/>
          <p:cNvSpPr/>
          <p:nvPr/>
        </p:nvSpPr>
        <p:spPr>
          <a:xfrm>
            <a:off x="2608326" y="36978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10" name="QB_6_AS.212_1#27a7cfdd6?vja=1&amp;pid=b6d25b46a&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句意为：我需要彻底整理我的思绪，因为我想要呈递给他们一份完美的报告。sort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out为固定搭配，意为“理顺；整理”。故填out。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3_1#33cc66bc8?vja=1&amp;pid=b6d25b46a&amp;color=0,0,0&amp;mp=1&amp;vtp=1&amp;bt=1"/>
          <p:cNvSpPr/>
          <p:nvPr>
            <p:custDataLst>
              <p:tags r:id="rId1"/>
            </p:custDataLst>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championship.</a:t>
            </a:r>
            <a:endParaRPr lang="en-US" altLang="zh-CN" sz="2000" dirty="0"/>
          </a:p>
        </p:txBody>
      </p:sp>
      <p:sp>
        <p:nvSpPr>
          <p:cNvPr id="3" name="QB_6_AN.214_1#33cc66bc8.blank?vja=1&amp;pid=b6d25b46a&amp;color=0,0,0&amp;mp=1&amp;vpa=102&amp;vtp=1"/>
          <p:cNvSpPr/>
          <p:nvPr>
            <p:custDataLst>
              <p:tags r:id="rId2"/>
            </p:custDataLst>
          </p:nvPr>
        </p:nvSpPr>
        <p:spPr>
          <a:xfrm>
            <a:off x="1989201"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215_1#33cc66bc8?vja=1&amp;pid=b6d25b46a&amp;color=0,0,0&amp;vtp=1"/>
          <p:cNvSpPr/>
          <p:nvPr>
            <p:custDataLst>
              <p:tags r:id="rId3"/>
            </p:custDataLst>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句意为：出乎意料的是，那位头号种子选手没有赢得冠军赛。contrary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expectations为固定搭配，意为“出乎意料”，故填to。</a:t>
            </a:r>
            <a:endParaRPr lang="en-US" altLang="zh-CN" sz="2200" dirty="0"/>
          </a:p>
        </p:txBody>
      </p:sp>
      <p:sp>
        <p:nvSpPr>
          <p:cNvPr id="5" name="QB_6_BD.216_1#2bb3d4aaa?vja=1&amp;pid=b6d25b46a&amp;color=0,0,0&amp;vtp=1"/>
          <p:cNvSpPr/>
          <p:nvPr>
            <p:custDataLst>
              <p:tags r:id="rId4"/>
            </p:custDataLst>
          </p:nvPr>
        </p:nvSpPr>
        <p:spPr>
          <a:xfrm>
            <a:off x="722376" y="2125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delicious.</a:t>
            </a:r>
            <a:endParaRPr lang="en-US" altLang="zh-CN" sz="2000" dirty="0"/>
          </a:p>
        </p:txBody>
      </p:sp>
      <p:sp>
        <p:nvSpPr>
          <p:cNvPr id="6" name="QB_6_AN.217_1#2bb3d4aaa.blank?vja=1&amp;pid=b6d25b46a&amp;color=0,0,0&amp;vpa=103&amp;vtp=1"/>
          <p:cNvSpPr/>
          <p:nvPr>
            <p:custDataLst>
              <p:tags r:id="rId5"/>
            </p:custDataLst>
          </p:nvPr>
        </p:nvSpPr>
        <p:spPr>
          <a:xfrm>
            <a:off x="4678109" y="208597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218_1#2bb3d4aaa?vja=1&amp;pid=b6d25b46a&amp;color=0,0,0&amp;vtp=1"/>
          <p:cNvSpPr/>
          <p:nvPr>
            <p:custDataLst>
              <p:tags r:id="rId6"/>
            </p:custDataLst>
          </p:nvPr>
        </p:nvSpPr>
        <p:spPr>
          <a:xfrm>
            <a:off x="722376" y="2938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句意为：（小笼包的）肉应该鲜中带点儿甜，周围的汤汁要热腾腾、清澈可口。a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of意为“一点点；少许”，为固定搭配，故填a。</a:t>
            </a:r>
            <a:endParaRPr lang="en-US" altLang="zh-CN" sz="2200" dirty="0"/>
          </a:p>
        </p:txBody>
      </p:sp>
      <p:sp>
        <p:nvSpPr>
          <p:cNvPr id="8" name="QB_6_BD.219_1#24cb04b54?vja=1&amp;pid=b6d25b46a&amp;color=0,0,0&amp;vtp=1"/>
          <p:cNvSpPr/>
          <p:nvPr>
            <p:custDataLst>
              <p:tags r:id="rId7"/>
            </p:custDataLst>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endParaRPr lang="en-US" altLang="zh-CN" sz="2000" dirty="0"/>
          </a:p>
        </p:txBody>
      </p:sp>
      <p:sp>
        <p:nvSpPr>
          <p:cNvPr id="9" name="QB_6_AN.220_1#24cb04b54.blank?vja=1&amp;pid=b6d25b46a&amp;color=0,0,0&amp;vpa=104&amp;vtp=1"/>
          <p:cNvSpPr/>
          <p:nvPr>
            <p:custDataLst>
              <p:tags r:id="rId8"/>
            </p:custDataLst>
          </p:nvPr>
        </p:nvSpPr>
        <p:spPr>
          <a:xfrm>
            <a:off x="4511739" y="36978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0" name="QB_6_AS.221_1#24cb04b54?vja=1&amp;pid=b6d25b46a&amp;color=0,0,0&amp;vtp=1"/>
          <p:cNvSpPr/>
          <p:nvPr>
            <p:custDataLst>
              <p:tags r:id="rId9"/>
            </p:custDataLst>
          </p:nvPr>
        </p:nvSpPr>
        <p:spPr>
          <a:xfrm>
            <a:off x="722376" y="4160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句意为：那位作家上个月接替他父亲担任公司的董事长。succeed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为固定搭配，意为“接替某人为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bg/>
                                          </p:spTgt>
                                        </p:tgtEl>
                                        <p:attrNameLst>
                                          <p:attrName>style.visibility</p:attrName>
                                        </p:attrNameLst>
                                      </p:cBhvr>
                                      <p:to>
                                        <p:strVal val="visible"/>
                                      </p:to>
                                    </p:set>
                                    <p:animEffect transition="in" filter="fade">
                                      <p:cBhvr>
                                        <p:cTn id="36" dur="500"/>
                                        <p:tgtEl>
                                          <p:spTgt spid="9">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animEffect transition="in" filter="fade">
                                      <p:cBhvr>
                                        <p:cTn id="39" dur="500"/>
                                        <p:tgtEl>
                                          <p:spTgt spid="9">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0">
                                            <p:bg/>
                                          </p:spTgt>
                                        </p:tgtEl>
                                        <p:attrNameLst>
                                          <p:attrName>style.visibility</p:attrName>
                                        </p:attrNameLst>
                                      </p:cBhvr>
                                      <p:to>
                                        <p:strVal val="visible"/>
                                      </p:to>
                                    </p:set>
                                    <p:animEffect transition="in" filter="fade">
                                      <p:cBhvr>
                                        <p:cTn id="44" dur="500"/>
                                        <p:tgtEl>
                                          <p:spTgt spid="10">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animEffect transition="in" filter="fade">
                                      <p:cBhvr>
                                        <p:cTn id="4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21_2#24cb04b54?vja=1&amp;pid=b6d25b46a&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succeed熟词生义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.成功；做成</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.接替；继任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2_1#a35a1b3e1?vja=1&amp;pid=b6d25b46a&amp;color=0,0,0&amp;mp=1&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endParaRPr lang="en-US" altLang="zh-CN" sz="2000" dirty="0"/>
          </a:p>
        </p:txBody>
      </p:sp>
      <p:sp>
        <p:nvSpPr>
          <p:cNvPr id="3" name="QB_6_AN.223_1#a35a1b3e1.blank?vja=1&amp;pid=b6d25b46a&amp;color=0,0,0&amp;mp=1&amp;vpa=105&amp;vtp=1"/>
          <p:cNvSpPr/>
          <p:nvPr/>
        </p:nvSpPr>
        <p:spPr>
          <a:xfrm>
            <a:off x="5225034" y="858013"/>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6_AS.224_1#a35a1b3e1?vja=1&amp;pid=b6d25b46a&amp;color=0,0,0&amp;vtp=1"/>
          <p:cNvSpPr/>
          <p:nvPr/>
        </p:nvSpPr>
        <p:spPr>
          <a:xfrm>
            <a:off x="722376" y="17062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句意为：解决这场纠纷的关键，是照顾这只受伤动物的责任属于谁。分析句子结构可知，设空处引导表语从句，引导词在从句中作定语，修饰responsibility，表示“谁的责任”，应用whose引导该从句。故填whose。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ddd4a3c5?vja=1&amp;pid=ef7b4b256&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25_1#b8d6535c6?vja=1&amp;pid=ef7b4b256&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1.我们应该学会掌握沟通技巧，因为它们可以促进相互理解。（facilitate）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26_1#b8d6535c6.blank?vja=1&amp;pid=ef7b4b256&amp;color=0,0,0&amp;vpa=106&amp;vtp=1"/>
          <p:cNvSpPr/>
          <p:nvPr/>
        </p:nvSpPr>
        <p:spPr>
          <a:xfrm>
            <a:off x="7570597" y="1607947"/>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endParaRPr lang="en-US" altLang="zh-CN" sz="2000" dirty="0"/>
          </a:p>
        </p:txBody>
      </p:sp>
      <p:sp>
        <p:nvSpPr>
          <p:cNvPr id="5" name="QB_6_AN.227_1#b8d6535c6.blank?vja=1&amp;pid=ef7b4b256&amp;color=0,0,0&amp;vpa=107&amp;vtp=1"/>
          <p:cNvSpPr/>
          <p:nvPr/>
        </p:nvSpPr>
        <p:spPr>
          <a:xfrm>
            <a:off x="8439087" y="1620647"/>
            <a:ext cx="409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2000" dirty="0"/>
          </a:p>
        </p:txBody>
      </p:sp>
      <p:sp>
        <p:nvSpPr>
          <p:cNvPr id="6" name="QB_6_AN.228_1#b8d6535c6.blank?vja=1&amp;pid=ef7b4b256&amp;color=0,0,0&amp;vpa=108&amp;vtp=1"/>
          <p:cNvSpPr/>
          <p:nvPr/>
        </p:nvSpPr>
        <p:spPr>
          <a:xfrm>
            <a:off x="9256713" y="1620647"/>
            <a:ext cx="941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facilitate</a:t>
            </a:r>
            <a:endParaRPr lang="en-US" altLang="zh-CN" sz="2000" dirty="0"/>
          </a:p>
        </p:txBody>
      </p:sp>
      <p:sp>
        <p:nvSpPr>
          <p:cNvPr id="7" name="QB_6_AN.229_1#b8d6535c6.blank?vja=1&amp;pid=ef7b4b256&amp;color=0,0,0&amp;vpa=109&amp;vtp=1"/>
          <p:cNvSpPr/>
          <p:nvPr/>
        </p:nvSpPr>
        <p:spPr>
          <a:xfrm>
            <a:off x="10633139" y="1620647"/>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mutual</a:t>
            </a:r>
            <a:endParaRPr lang="en-US" altLang="zh-CN" sz="2000" dirty="0"/>
          </a:p>
        </p:txBody>
      </p:sp>
      <p:sp>
        <p:nvSpPr>
          <p:cNvPr id="8" name="QB_6_AN.230_1#b8d6535c6.blank?vja=1&amp;pid=ef7b4b256&amp;color=0,0,0&amp;vpa=110&amp;vtp=1"/>
          <p:cNvSpPr/>
          <p:nvPr/>
        </p:nvSpPr>
        <p:spPr>
          <a:xfrm>
            <a:off x="782701" y="1988947"/>
            <a:ext cx="1493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p:txBody>
      </p:sp>
      <p:sp>
        <p:nvSpPr>
          <p:cNvPr id="9" name="QB_6_BD.231_1#5b62e665d?vja=1&amp;pid=ef7b4b256&amp;color=0,0,0&amp;vtp=1"/>
          <p:cNvSpPr/>
          <p:nvPr/>
        </p:nvSpPr>
        <p:spPr>
          <a:xfrm>
            <a:off x="722376" y="2420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2.世界杯期间，体育场里挤满了球迷。（pack）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stadium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232_1#5b62e665d.blank?vja=1&amp;pid=ef7b4b256&amp;color=0,0,0&amp;vpa=111&amp;vtp=1"/>
          <p:cNvSpPr/>
          <p:nvPr/>
        </p:nvSpPr>
        <p:spPr>
          <a:xfrm>
            <a:off x="4748594" y="2763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1" name="QB_6_AN.233_1#5b62e665d.blank?vja=1&amp;pid=ef7b4b256&amp;color=0,0,0&amp;vpa=112&amp;vtp=1"/>
          <p:cNvSpPr/>
          <p:nvPr/>
        </p:nvSpPr>
        <p:spPr>
          <a:xfrm>
            <a:off x="5472494" y="2750947"/>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packed</a:t>
            </a:r>
            <a:endParaRPr lang="en-US" altLang="zh-CN" sz="2000" dirty="0"/>
          </a:p>
        </p:txBody>
      </p:sp>
      <p:sp>
        <p:nvSpPr>
          <p:cNvPr id="12" name="QB_6_AN.234_1#5b62e665d.blank?vja=1&amp;pid=ef7b4b256&amp;color=0,0,0&amp;vpa=113&amp;vtp=1"/>
          <p:cNvSpPr/>
          <p:nvPr/>
        </p:nvSpPr>
        <p:spPr>
          <a:xfrm>
            <a:off x="6501194" y="2763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3" name="QB_6_AN.235_1#5b62e665d.blank?vja=1&amp;pid=ef7b4b256&amp;color=0,0,0&amp;vpa=114&amp;vtp=1"/>
          <p:cNvSpPr/>
          <p:nvPr/>
        </p:nvSpPr>
        <p:spPr>
          <a:xfrm>
            <a:off x="7275894" y="2763647"/>
            <a:ext cx="479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fans</a:t>
            </a:r>
            <a:endParaRPr lang="en-US" altLang="zh-CN" sz="2000" dirty="0"/>
          </a:p>
        </p:txBody>
      </p:sp>
      <p:sp>
        <p:nvSpPr>
          <p:cNvPr id="14" name="QB_6_BD.236_1#833d77fdb?vja=1&amp;pid=ef7b4b256&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3.当老师的优势是，你可以在孩子们心灵顿开、渴望学习时触及他们的思想。（access）</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15" name="QB_6_AN.237_1#833d77fdb.blank?vja=1&amp;pid=ef7b4b256&amp;color=0,0,0&amp;vpa=115&amp;vtp=1"/>
          <p:cNvSpPr/>
          <p:nvPr/>
        </p:nvSpPr>
        <p:spPr>
          <a:xfrm>
            <a:off x="5126927" y="3525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6" name="QB_6_AN.238_1#833d77fdb.blank?vja=1&amp;pid=ef7b4b256&amp;color=0,0,0&amp;vpa=116&amp;vtp=1"/>
          <p:cNvSpPr/>
          <p:nvPr/>
        </p:nvSpPr>
        <p:spPr>
          <a:xfrm>
            <a:off x="5921883" y="3512947"/>
            <a:ext cx="438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17" name="QB_6_AN.239_1#833d77fdb.blank?vja=1&amp;pid=ef7b4b256&amp;color=0,0,0&amp;vpa=117&amp;vtp=1"/>
          <p:cNvSpPr/>
          <p:nvPr/>
        </p:nvSpPr>
        <p:spPr>
          <a:xfrm>
            <a:off x="6666040" y="3525647"/>
            <a:ext cx="409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2000" dirty="0"/>
          </a:p>
        </p:txBody>
      </p:sp>
      <p:sp>
        <p:nvSpPr>
          <p:cNvPr id="18" name="QB_6_AN.240_1#833d77fdb.blank?vja=1&amp;pid=ef7b4b256&amp;color=0,0,0&amp;vpa=118&amp;vtp=1"/>
          <p:cNvSpPr/>
          <p:nvPr/>
        </p:nvSpPr>
        <p:spPr>
          <a:xfrm>
            <a:off x="7333996" y="35256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19" name="QB_6_AN.241_1#833d77fdb.blank?vja=1&amp;pid=ef7b4b256&amp;color=0,0,0&amp;vpa=119&amp;vtp=1"/>
          <p:cNvSpPr/>
          <p:nvPr/>
        </p:nvSpPr>
        <p:spPr>
          <a:xfrm>
            <a:off x="8179753" y="35256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access</a:t>
            </a:r>
            <a:endParaRPr lang="en-US" altLang="zh-CN" sz="2000" dirty="0"/>
          </a:p>
        </p:txBody>
      </p:sp>
      <p:sp>
        <p:nvSpPr>
          <p:cNvPr id="20" name="QB_6_AN.242_1#833d77fdb.blank?vja=1&amp;pid=ef7b4b256&amp;color=0,0,0&amp;vpa=120&amp;vtp=1"/>
          <p:cNvSpPr/>
          <p:nvPr/>
        </p:nvSpPr>
        <p:spPr>
          <a:xfrm>
            <a:off x="9203309" y="3525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1" name="QB_6_BD.243_1#e40e08e30?vja=1&amp;pid=ef7b4b256&amp;color=0,0,0&amp;vtp=1"/>
          <p:cNvSpPr/>
          <p:nvPr/>
        </p:nvSpPr>
        <p:spPr>
          <a:xfrm>
            <a:off x="722376" y="4325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4.这本古籍中使用的一些习语现在仍在使用。（名词use）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5.我在公园入口处买了票，但也可以网上购票。（available）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bought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tickets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park’s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entrance,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____ _____ _________ 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2" name="QB_6_AN.244_1#e40e08e30.blank?vja=1&amp;pid=ef7b4b256&amp;color=0,0,0&amp;vpa=121&amp;vtp=1"/>
          <p:cNvSpPr/>
          <p:nvPr/>
        </p:nvSpPr>
        <p:spPr>
          <a:xfrm>
            <a:off x="6518339" y="4668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23" name="QB_6_AN.245_1#e40e08e30.blank?vja=1&amp;pid=ef7b4b256&amp;color=0,0,0&amp;vpa=122&amp;vtp=1"/>
          <p:cNvSpPr/>
          <p:nvPr/>
        </p:nvSpPr>
        <p:spPr>
          <a:xfrm>
            <a:off x="7178739" y="4668647"/>
            <a:ext cx="434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still</a:t>
            </a:r>
            <a:endParaRPr lang="en-US" altLang="zh-CN" sz="2000" dirty="0"/>
          </a:p>
        </p:txBody>
      </p:sp>
      <p:sp>
        <p:nvSpPr>
          <p:cNvPr id="24" name="QB_6_AN.246_1#e40e08e30.blank?vja=1&amp;pid=ef7b4b256&amp;color=0,0,0&amp;vpa=123&amp;vtp=1"/>
          <p:cNvSpPr/>
          <p:nvPr/>
        </p:nvSpPr>
        <p:spPr>
          <a:xfrm>
            <a:off x="7915339" y="4668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25" name="QB_6_AN.247_1#e40e08e30.blank?vja=1&amp;pid=ef7b4b256&amp;color=0,0,0&amp;vpa=124&amp;vtp=1"/>
          <p:cNvSpPr/>
          <p:nvPr/>
        </p:nvSpPr>
        <p:spPr>
          <a:xfrm>
            <a:off x="8410639" y="4668647"/>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p:txBody>
      </p:sp>
      <p:sp>
        <p:nvSpPr>
          <p:cNvPr id="26" name="QB_6_AN.248_1#e40e08e30.blank?vja=1&amp;pid=ef7b4b256&amp;color=0,0,0&amp;vpa=125&amp;vtp=1"/>
          <p:cNvSpPr/>
          <p:nvPr/>
        </p:nvSpPr>
        <p:spPr>
          <a:xfrm>
            <a:off x="9058339" y="4655947"/>
            <a:ext cx="1128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now/today</a:t>
            </a:r>
            <a:endParaRPr lang="en-US" altLang="zh-CN" sz="2000" dirty="0"/>
          </a:p>
        </p:txBody>
      </p:sp>
      <p:sp>
        <p:nvSpPr>
          <p:cNvPr id="28" name="QB_6_AN.250_1#e40e08e30.blank?vja=1&amp;pid=ef7b4b256&amp;color=0,0,0&amp;vpa=126&amp;vtp=1"/>
          <p:cNvSpPr/>
          <p:nvPr/>
        </p:nvSpPr>
        <p:spPr>
          <a:xfrm>
            <a:off x="5605780" y="5417947"/>
            <a:ext cx="1223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tickets/they</a:t>
            </a:r>
            <a:endParaRPr lang="en-US" altLang="zh-CN" sz="2000" dirty="0"/>
          </a:p>
        </p:txBody>
      </p:sp>
      <p:sp>
        <p:nvSpPr>
          <p:cNvPr id="29" name="QB_6_AN.251_1#e40e08e30.blank?vja=1&amp;pid=ef7b4b256&amp;color=0,0,0&amp;vpa=127&amp;vtp=1"/>
          <p:cNvSpPr/>
          <p:nvPr/>
        </p:nvSpPr>
        <p:spPr>
          <a:xfrm>
            <a:off x="7117080" y="5430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30" name="QB_6_AN.252_1#e40e08e30.blank?vja=1&amp;pid=ef7b4b256&amp;color=0,0,0&amp;vpa=128&amp;vtp=1"/>
          <p:cNvSpPr/>
          <p:nvPr/>
        </p:nvSpPr>
        <p:spPr>
          <a:xfrm>
            <a:off x="7764780" y="5430647"/>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endParaRPr lang="en-US" altLang="zh-CN" sz="2000" dirty="0"/>
          </a:p>
        </p:txBody>
      </p:sp>
      <p:sp>
        <p:nvSpPr>
          <p:cNvPr id="31" name="QB_6_AN.253_1#e40e08e30.blank?vja=1&amp;pid=ef7b4b256&amp;color=0,0,0&amp;vpa=129&amp;vtp=1"/>
          <p:cNvSpPr/>
          <p:nvPr/>
        </p:nvSpPr>
        <p:spPr>
          <a:xfrm>
            <a:off x="8526780" y="5430647"/>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available</a:t>
            </a:r>
            <a:endParaRPr lang="en-US" altLang="zh-CN" sz="2000" dirty="0"/>
          </a:p>
        </p:txBody>
      </p:sp>
      <p:sp>
        <p:nvSpPr>
          <p:cNvPr id="32" name="QB_6_AN.254_1#e40e08e30.blank?vja=1&amp;pid=ef7b4b256&amp;color=0,0,0&amp;vpa=130&amp;vtp=1"/>
          <p:cNvSpPr/>
          <p:nvPr/>
        </p:nvSpPr>
        <p:spPr>
          <a:xfrm>
            <a:off x="9809480" y="54306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6" grpId="0" animBg="1" build="p"/>
      <p:bldP spid="28" grpId="0" animBg="1" build="p"/>
      <p:bldP spid="29" grpId="0" animBg="1" build="p"/>
      <p:bldP spid="30" grpId="0" animBg="1" build="p"/>
      <p:bldP spid="31" grpId="0" animBg="1" build="p"/>
      <p:bldP spid="3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a92d171?vja=1&amp;pid=6c07e2a15&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good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developed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vaccine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virus.</a:t>
            </a:r>
            <a:endParaRPr lang="en-US" altLang="zh-CN" sz="2000" dirty="0"/>
          </a:p>
        </p:txBody>
      </p:sp>
      <p:sp>
        <p:nvSpPr>
          <p:cNvPr id="4" name="QB_6_AN.256_1#efa92d171.blank?vja=1&amp;pid=6c07e2a15&amp;color=0,0,0&amp;vpa=131&amp;vtp=1"/>
          <p:cNvSpPr/>
          <p:nvPr/>
        </p:nvSpPr>
        <p:spPr>
          <a:xfrm>
            <a:off x="3087751" y="1239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57_1#8333c28bf?vja=1&amp;pid=6c07e2a15&amp;color=0,0,0&amp;vtp=1"/>
          <p:cNvSpPr/>
          <p:nvPr/>
        </p:nvSpPr>
        <p:spPr>
          <a:xfrm>
            <a:off x="722376" y="1696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句意为：好消息是我们已经研制出一种对抗这种新病毒的疫苗。____ 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vaccine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virus是表语从句，从句意义和结构完整，不缺成分，所以应用连接词that引导该从句。</a:t>
            </a:r>
            <a:endParaRPr lang="en-US" altLang="zh-CN" sz="2200" dirty="0"/>
          </a:p>
        </p:txBody>
      </p:sp>
      <p:sp>
        <p:nvSpPr>
          <p:cNvPr id="6" name="QB_6_BD.258_1#62efcb073?vja=1&amp;pid=6c07e2a15&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endParaRPr lang="en-US" altLang="zh-CN" sz="2000" dirty="0"/>
          </a:p>
        </p:txBody>
      </p:sp>
      <p:sp>
        <p:nvSpPr>
          <p:cNvPr id="7" name="QB_6_AN.259_1#62efcb073.blank?vja=1&amp;pid=6c07e2a15&amp;color=0,0,0&amp;vpa=132&amp;vtp=1"/>
          <p:cNvSpPr/>
          <p:nvPr/>
        </p:nvSpPr>
        <p:spPr>
          <a:xfrm>
            <a:off x="4367530" y="28342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8" name="QB_6_AS.260_1#62efcb073?vja=1&amp;pid=6c07e2a15&amp;color=0,0,0&amp;vtp=1"/>
          <p:cNvSpPr/>
          <p:nvPr/>
        </p:nvSpPr>
        <p:spPr>
          <a:xfrm>
            <a:off x="722376" y="3309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句意为：令莉莉的朋友们感到困惑的是她为什么总是有这么多疯狂的想法。分析句子成分可知，该空引导表语从句，结合句意可知，此处表示原因，应用why引导该从句。故填why。</a:t>
            </a:r>
            <a:endParaRPr lang="en-US" altLang="zh-CN" sz="2200" dirty="0"/>
          </a:p>
        </p:txBody>
      </p:sp>
      <p:sp>
        <p:nvSpPr>
          <p:cNvPr id="9" name="QB_6_BD.261_1#ca47b8f64?vja=1&amp;pid=6c07e2a15&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10" name="QB_6_AN.262_1#ca47b8f64.blank?vja=1&amp;pid=6c07e2a15&amp;color=0,0,0&amp;vpa=133&amp;vtp=1"/>
          <p:cNvSpPr/>
          <p:nvPr/>
        </p:nvSpPr>
        <p:spPr>
          <a:xfrm>
            <a:off x="6867017" y="4081145"/>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1" name="QB_6_AS.263_1#ca47b8f64?vja=1&amp;pid=6c07e2a15&amp;color=0,0,0&amp;vtp=1"/>
          <p:cNvSpPr/>
          <p:nvPr/>
        </p:nvSpPr>
        <p:spPr>
          <a:xfrm>
            <a:off x="722376" y="4922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句意为：如果你沉迷于手机，那么该是你放下手机，参加有意义的活动的时候了。此处引导表语从句，在从句中作时间状语，应用when引导该从句。故填when。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4_1#4d1ea53be?vja=1&amp;pid=6c07e2a1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3" name="QB_6_AN.265_1#4d1ea53be.blank?vja=1&amp;pid=6c07e2a15&amp;color=0,0,0&amp;vpa=134&amp;vtp=1"/>
          <p:cNvSpPr/>
          <p:nvPr/>
        </p:nvSpPr>
        <p:spPr>
          <a:xfrm>
            <a:off x="6870764"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66_1#4d1ea53be?vja=1&amp;pid=6c07e2a15&amp;color=0,0,0&amp;vtp=1"/>
          <p:cNvSpPr/>
          <p:nvPr/>
        </p:nvSpPr>
        <p:spPr>
          <a:xfrm>
            <a:off x="722376" y="1315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句意为：人们普遍认为热爱生活是幸福的关键所在。分析句子成分可知，此处引导表语从句，引导词在从句中充当状语，且“幸福的关键所在”表示抽象意义上的地点，应用where引导该从句。</a:t>
            </a:r>
            <a:endParaRPr lang="en-US" altLang="zh-CN" sz="2200" dirty="0"/>
          </a:p>
        </p:txBody>
      </p:sp>
      <p:sp>
        <p:nvSpPr>
          <p:cNvPr id="5" name="QB_6_BD.267_1#a63760fb8?vja=1&amp;pid=6c07e2a15&amp;color=0,0,0&amp;vtp=1"/>
          <p:cNvSpPr/>
          <p:nvPr/>
        </p:nvSpPr>
        <p:spPr>
          <a:xfrm>
            <a:off x="722376" y="250609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6" name="QB_6_AN.268_1#a63760fb8.blank?vja=1&amp;pid=6c07e2a15&amp;color=0,0,0&amp;vpa=135&amp;vtp=1"/>
          <p:cNvSpPr/>
          <p:nvPr/>
        </p:nvSpPr>
        <p:spPr>
          <a:xfrm>
            <a:off x="8451596" y="2467991"/>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269_1#a63760fb8?vja=1&amp;pid=6c07e2a15&amp;color=0,0,0&amp;vtp=1"/>
          <p:cNvSpPr/>
          <p:nvPr/>
        </p:nvSpPr>
        <p:spPr>
          <a:xfrm>
            <a:off x="722376" y="3309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句意为：作为社会的一员，我知道有责任心是使社会更美好的必要条件。此处引导表语从句，从句中缺少宾语，设空处在此意为“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的东西”，应用what作takes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的宾语。故填what。</a:t>
            </a:r>
            <a:endParaRPr lang="en-US" altLang="zh-CN" sz="2200" dirty="0"/>
          </a:p>
        </p:txBody>
      </p:sp>
      <p:sp>
        <p:nvSpPr>
          <p:cNvPr id="8" name="QB_6_BD.270_1#5f4ec785f?vja=1&amp;pid=6c07e2a15&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9" name="QB_6_AN.271_1#5f4ec785f.blank?vja=1&amp;pid=6c07e2a15&amp;color=0,0,0&amp;vpa=136&amp;vtp=1"/>
          <p:cNvSpPr/>
          <p:nvPr/>
        </p:nvSpPr>
        <p:spPr>
          <a:xfrm>
            <a:off x="5778564" y="4078859"/>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10" name="QB_6_AS.272_1#5f4ec785f?vja=1&amp;pid=6c07e2a15&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句意为：会上讨论的问题是这件事是否值得一试。分析句子结构可知，句中缺少表语从句引导词，根据句意和空后的or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not可知，设空处表示“是否”，应用连接词whether。if通常不用于引导表语从句。故填whether。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3_1#9677aee23?vja=1&amp;pid=6c07e2a15&amp;color=0,0,0&amp;vtp=1&amp;bt=1"/>
          <p:cNvSpPr/>
          <p:nvPr/>
        </p:nvSpPr>
        <p:spPr>
          <a:xfrm>
            <a:off x="722376" y="844741"/>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poverty.</a:t>
            </a:r>
            <a:endParaRPr lang="en-US" altLang="zh-CN" sz="2000" dirty="0"/>
          </a:p>
        </p:txBody>
      </p:sp>
      <p:sp>
        <p:nvSpPr>
          <p:cNvPr id="3" name="QB_6_AN.274_1#9677aee23.blank?vja=1&amp;pid=6c07e2a15&amp;color=0,0,0&amp;vpa=137&amp;vtp=1"/>
          <p:cNvSpPr/>
          <p:nvPr/>
        </p:nvSpPr>
        <p:spPr>
          <a:xfrm>
            <a:off x="2763901" y="806641"/>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4" name="QB_6_AS.275_1#9677aee23?vja=1&amp;pid=6c07e2a15&amp;color=0,0,0&amp;vtp=1"/>
          <p:cNvSpPr/>
          <p:nvPr/>
        </p:nvSpPr>
        <p:spPr>
          <a:xfrm>
            <a:off x="722376" y="126447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句意为：问题是谁能带领他们摆脱贫困。设空处引导表语从句，且在从句中作主语，表示“谁”，应用who引导该从句。故填who。</a:t>
            </a:r>
            <a:endParaRPr lang="en-US" altLang="zh-CN" sz="2200" dirty="0"/>
          </a:p>
        </p:txBody>
      </p:sp>
      <p:sp>
        <p:nvSpPr>
          <p:cNvPr id="5" name="QB_6_BD.276_1#fc87ef8ff?vja=1&amp;pid=6c07e2a15&amp;color=0,0,0&amp;vtp=1"/>
          <p:cNvSpPr/>
          <p:nvPr/>
        </p:nvSpPr>
        <p:spPr>
          <a:xfrm>
            <a:off x="722376" y="207397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
        <p:nvSpPr>
          <p:cNvPr id="6" name="QB_6_AN.277_1#fc87ef8ff.blank?vja=1&amp;pid=6c07e2a15&amp;color=0,0,0&amp;vpa=138&amp;vtp=1"/>
          <p:cNvSpPr/>
          <p:nvPr/>
        </p:nvSpPr>
        <p:spPr>
          <a:xfrm>
            <a:off x="6611049" y="2035873"/>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78_1#fc87ef8ff?vja=1&amp;pid=6c07e2a15&amp;color=0,0,0&amp;vtp=1"/>
          <p:cNvSpPr/>
          <p:nvPr/>
        </p:nvSpPr>
        <p:spPr>
          <a:xfrm>
            <a:off x="722376" y="2886773"/>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句意为：在中国生活的一大好处就是去不同的地方旅行是多么方便。is后是表语从句。此处为感叹句结构“how+形容词+主语+谓语”，表示“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是多么</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”。故填how。</a:t>
            </a:r>
            <a:endParaRPr lang="en-US" altLang="zh-CN" sz="2200" dirty="0"/>
          </a:p>
        </p:txBody>
      </p:sp>
      <p:sp>
        <p:nvSpPr>
          <p:cNvPr id="8" name="QB_6_BD.279_1#bfa4099a7?vja=1&amp;pid=6c07e2a15&amp;color=0,0,0&amp;vtp=1"/>
          <p:cNvSpPr/>
          <p:nvPr/>
        </p:nvSpPr>
        <p:spPr>
          <a:xfrm>
            <a:off x="722376" y="3684587"/>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9" name="QB_6_AN.280_1#bfa4099a7.blank?vja=1&amp;pid=6c07e2a15&amp;color=0,0,0&amp;vpa=139&amp;vtp=1"/>
          <p:cNvSpPr/>
          <p:nvPr/>
        </p:nvSpPr>
        <p:spPr>
          <a:xfrm>
            <a:off x="4954842" y="3646487"/>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t>
            </a:r>
            <a:endParaRPr lang="en-US" altLang="zh-CN" sz="2000" dirty="0"/>
          </a:p>
        </p:txBody>
      </p:sp>
      <p:sp>
        <p:nvSpPr>
          <p:cNvPr id="10" name="QB_6_AS.281_1#bfa4099a7?vja=1&amp;pid=6c07e2a15&amp;color=0,0,0&amp;vtp=1"/>
          <p:cNvSpPr/>
          <p:nvPr/>
        </p:nvSpPr>
        <p:spPr>
          <a:xfrm>
            <a:off x="722376" y="410927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句意为：他不想出去，这是因为他觉得不舒服。从句表示原因，应用because引导表语从句。故填because。</a:t>
            </a:r>
            <a:endParaRPr lang="en-US" altLang="zh-CN" sz="2200" dirty="0"/>
          </a:p>
        </p:txBody>
      </p:sp>
      <p:sp>
        <p:nvSpPr>
          <p:cNvPr id="11" name="QB_6_BD.282_1#89f48e5d7?vja=1&amp;pid=6c07e2a15&amp;color=0,0,0&amp;vtp=1"/>
          <p:cNvSpPr/>
          <p:nvPr/>
        </p:nvSpPr>
        <p:spPr>
          <a:xfrm>
            <a:off x="722376" y="487953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12" name="QB_6_AS.284_1#89f48e5d7?vja=1&amp;pid=6c07e2a15&amp;color=0,0,0&amp;vtp=1"/>
          <p:cNvSpPr/>
          <p:nvPr/>
        </p:nvSpPr>
        <p:spPr>
          <a:xfrm>
            <a:off x="722376" y="568907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句意为：我想采访这位航天员的原因是他为中国的发展作出了巨大贡献。the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为固定句型，意为“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的原因是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”。故填that。</a:t>
            </a:r>
            <a:endParaRPr lang="en-US" altLang="zh-CN" sz="2200" dirty="0"/>
          </a:p>
        </p:txBody>
      </p:sp>
      <p:sp>
        <p:nvSpPr>
          <p:cNvPr id="13" name="QB_6_AN.283_1#89f48e5d7.blank?vja=1&amp;pid=6c07e2a15&amp;color=0,0,0&amp;vpa=140&amp;vtp=1"/>
          <p:cNvSpPr/>
          <p:nvPr/>
        </p:nvSpPr>
        <p:spPr>
          <a:xfrm>
            <a:off x="7210489" y="484143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5_1#076974d4b?vja=1&amp;pid=1aa8ebd1c&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[福建福州福九联盟2025高二期末]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Teochew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Guangdong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Suzhen,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 name="QM_6_AN.286_1#076974d4b.blank?vja=1&amp;pid=1aa8ebd1c&amp;color=0,0,0&amp;vpa=141&amp;vtp=1"/>
          <p:cNvSpPr/>
          <p:nvPr/>
        </p:nvSpPr>
        <p:spPr>
          <a:xfrm>
            <a:off x="9486773" y="1623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M_6_AN.287_1#076974d4b.blank?vja=1&amp;pid=1aa8ebd1c&amp;color=0,0,0&amp;vpa=142&amp;vtp=1"/>
          <p:cNvSpPr/>
          <p:nvPr/>
        </p:nvSpPr>
        <p:spPr>
          <a:xfrm>
            <a:off x="11141139" y="2004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M_6_AN.288_1#076974d4b.blank?vja=1&amp;pid=1aa8ebd1c&amp;color=0,0,0&amp;vpa=143&amp;vtp=1"/>
          <p:cNvSpPr/>
          <p:nvPr/>
        </p:nvSpPr>
        <p:spPr>
          <a:xfrm>
            <a:off x="3540379" y="3135200"/>
            <a:ext cx="1477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endParaRPr lang="en-US" altLang="zh-CN" sz="2000" dirty="0"/>
          </a:p>
        </p:txBody>
      </p:sp>
      <p:sp>
        <p:nvSpPr>
          <p:cNvPr id="6" name="QM_6_AN.289_1#076974d4b.blank?vja=1&amp;pid=1aa8ebd1c&amp;color=0,0,0&amp;vpa=144&amp;vtp=1"/>
          <p:cNvSpPr/>
          <p:nvPr/>
        </p:nvSpPr>
        <p:spPr>
          <a:xfrm>
            <a:off x="10239439" y="3516200"/>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originating</a:t>
            </a:r>
            <a:endParaRPr lang="en-US" altLang="zh-CN" sz="2000" dirty="0"/>
          </a:p>
        </p:txBody>
      </p:sp>
      <p:sp>
        <p:nvSpPr>
          <p:cNvPr id="7" name="QM_6_AN.290_1#076974d4b.blank?vja=1&amp;pid=1aa8ebd1c&amp;color=0,0,0&amp;vpa=145&amp;vtp=1"/>
          <p:cNvSpPr/>
          <p:nvPr/>
        </p:nvSpPr>
        <p:spPr>
          <a:xfrm>
            <a:off x="9742043" y="4659200"/>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mainly</a:t>
            </a:r>
            <a:endParaRPr lang="en-US" altLang="zh-CN" sz="2000" dirty="0"/>
          </a:p>
        </p:txBody>
      </p:sp>
      <p:sp>
        <p:nvSpPr>
          <p:cNvPr id="8" name="QM_6_AN.291_1#076974d4b.blank?vja=1&amp;pid=1aa8ebd1c&amp;color=0,0,0&amp;vpa=146&amp;vtp=1"/>
          <p:cNvSpPr/>
          <p:nvPr/>
        </p:nvSpPr>
        <p:spPr>
          <a:xfrm>
            <a:off x="9050401" y="5433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5_1#076974d4b?vja=1&amp;pid=1aa8ebd1c&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symbolizes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villainy.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296_1#076974d4b?vja=1&amp;pid=1aa8ebd1c&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本文是一篇说明文。文章主要介绍了中国戏曲的起源、特点、文化价值以及在现代社会中的传承与发展。</a:t>
            </a:r>
            <a:endParaRPr lang="en-US" altLang="zh-CN" sz="2000" dirty="0"/>
          </a:p>
        </p:txBody>
      </p:sp>
      <p:sp>
        <p:nvSpPr>
          <p:cNvPr id="4" name="QM_6_AN.292_1#076974d4b.blank?vja=1&amp;pid=1aa8ebd1c&amp;color=0,0,0&amp;vpa=147&amp;vtp=1"/>
          <p:cNvSpPr/>
          <p:nvPr/>
        </p:nvSpPr>
        <p:spPr>
          <a:xfrm>
            <a:off x="8729599" y="861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5" name="QM_6_AN.293_1#076974d4b.blank?vja=1&amp;pid=1aa8ebd1c&amp;color=0,0,0&amp;vpa=148&amp;vtp=1"/>
          <p:cNvSpPr/>
          <p:nvPr/>
        </p:nvSpPr>
        <p:spPr>
          <a:xfrm>
            <a:off x="7623239" y="1992200"/>
            <a:ext cx="37195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embraced/has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embracing</a:t>
            </a:r>
            <a:endParaRPr lang="en-US" altLang="zh-CN" sz="2000" dirty="0"/>
          </a:p>
        </p:txBody>
      </p:sp>
      <p:sp>
        <p:nvSpPr>
          <p:cNvPr id="6" name="QM_6_AN.294_1#076974d4b.blank?vja=1&amp;pid=1aa8ebd1c&amp;color=0,0,0&amp;vpa=149&amp;vtp=1"/>
          <p:cNvSpPr/>
          <p:nvPr/>
        </p:nvSpPr>
        <p:spPr>
          <a:xfrm>
            <a:off x="5894515" y="2373200"/>
            <a:ext cx="1168146"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engage</a:t>
            </a:r>
            <a:endParaRPr lang="en-US" altLang="zh-CN" sz="2000" dirty="0"/>
          </a:p>
        </p:txBody>
      </p:sp>
      <p:sp>
        <p:nvSpPr>
          <p:cNvPr id="7" name="QM_6_AN.295_1#076974d4b.blank?vja=1&amp;pid=1aa8ebd1c&amp;color=0,0,0&amp;vpa=150&amp;vtp=1"/>
          <p:cNvSpPr/>
          <p:nvPr/>
        </p:nvSpPr>
        <p:spPr>
          <a:xfrm>
            <a:off x="9892221" y="3135200"/>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7a87a701b?vja=1&amp;pid=7ec9ff07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endParaRPr lang="en-US" altLang="zh-CN" sz="2000" dirty="0"/>
          </a:p>
        </p:txBody>
      </p:sp>
      <p:sp>
        <p:nvSpPr>
          <p:cNvPr id="3" name="QB_6_AN.11_1#7a87a701b.blank?vja=1&amp;pid=7ec9ff079&amp;color=0,0,0&amp;vpa=4&amp;vtp=1"/>
          <p:cNvSpPr/>
          <p:nvPr/>
        </p:nvSpPr>
        <p:spPr>
          <a:xfrm>
            <a:off x="4708589" y="858013"/>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harmonious</a:t>
            </a:r>
            <a:endParaRPr lang="en-US" altLang="zh-CN" sz="2000" dirty="0"/>
          </a:p>
        </p:txBody>
      </p:sp>
      <p:sp>
        <p:nvSpPr>
          <p:cNvPr id="4" name="QB_6_AS.12_1#7a87a701b?vja=1&amp;pid=7ec9ff079&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句意为：这些建筑被设计得与周围环境相协调。此处作表语，表示“协调的”，应用形容词。故填harmonious。</a:t>
            </a:r>
            <a:endParaRPr lang="en-US" altLang="zh-CN" sz="2200" dirty="0"/>
          </a:p>
        </p:txBody>
      </p:sp>
      <p:sp>
        <p:nvSpPr>
          <p:cNvPr id="5" name="QB_6_BD.13_1#5e0c4fedd?vja=1&amp;pid=7ec9ff079&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endParaRPr lang="en-US" altLang="zh-CN" sz="2000" dirty="0"/>
          </a:p>
        </p:txBody>
      </p:sp>
      <p:sp>
        <p:nvSpPr>
          <p:cNvPr id="6" name="QB_6_AN.14_1#5e0c4fedd.blank?vja=1&amp;pid=7ec9ff079&amp;color=0,0,0&amp;vpa=5&amp;vtp=1"/>
          <p:cNvSpPr/>
          <p:nvPr/>
        </p:nvSpPr>
        <p:spPr>
          <a:xfrm>
            <a:off x="8359839" y="2072259"/>
            <a:ext cx="1522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shortage（s）</a:t>
            </a:r>
            <a:endParaRPr lang="en-US" altLang="zh-CN" sz="2000" dirty="0"/>
          </a:p>
        </p:txBody>
      </p:sp>
      <p:sp>
        <p:nvSpPr>
          <p:cNvPr id="7" name="QB_6_AS.15_1#5e0c4fedd?vja=1&amp;pid=7ec9ff079&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句意为：伤员正面临食物短缺的消息使他很担心。此处作宾语，应该用short的名词形式shortage，意为“不足；短缺”，shortage可作可数和不可数名词，空前无限定词修饰，故填shortage（s）。</a:t>
            </a:r>
            <a:endParaRPr lang="en-US" altLang="zh-CN" sz="2200" dirty="0"/>
          </a:p>
        </p:txBody>
      </p:sp>
      <p:sp>
        <p:nvSpPr>
          <p:cNvPr id="8" name="QB_6_BD.16_1#81a385c81?vja=1&amp;pid=7ec9ff079&amp;color=0,0,0&amp;vtp=1"/>
          <p:cNvSpPr/>
          <p:nvPr/>
        </p:nvSpPr>
        <p:spPr>
          <a:xfrm>
            <a:off x="722376" y="3738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sz="2000" dirty="0"/>
          </a:p>
        </p:txBody>
      </p:sp>
      <p:sp>
        <p:nvSpPr>
          <p:cNvPr id="9" name="QB_6_AN.17_1#81a385c81.blank?vja=1&amp;pid=7ec9ff079&amp;color=0,0,0&amp;vpa=6&amp;vtp=1"/>
          <p:cNvSpPr/>
          <p:nvPr/>
        </p:nvSpPr>
        <p:spPr>
          <a:xfrm>
            <a:off x="8789734" y="3700145"/>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0" name="QB_6_AS.18_1#81a385c81?vja=1&amp;pid=7ec9ff079&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句意为：你为农村地区的孩子捐赠了这么多书籍，我们代表他们感谢你的好意。on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意为“代表”。故填on。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7_1#b8ad66cb5?vja=1&amp;pid=076974d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298_1#b8ad66cb5.blank?vja=1&amp;pid=076974d4b&amp;color=0,0,0&amp;vpa=151&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B_7_AS.299_1#b8ad66cb5?vja=1&amp;pid=076974d4b&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句意为：中国戏曲是音乐、舞蹈和对白的特殊融合，是中国传统表演艺术的一块基石。结合句意可知，此处表示中国戏曲的地位，应用固定短语stand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as，意为“充当；作为”。故填as。</a:t>
            </a:r>
            <a:endParaRPr lang="en-US" altLang="zh-CN" sz="2200" dirty="0"/>
          </a:p>
        </p:txBody>
      </p:sp>
      <p:sp>
        <p:nvSpPr>
          <p:cNvPr id="5" name="QB_7_BD.300_1#0f4ca23ca?vja=1&amp;pid=076974d4b&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301_1#0f4ca23ca.blank?vja=1&amp;pid=076974d4b&amp;color=0,0,0&amp;vpa=152&amp;vtp=1"/>
          <p:cNvSpPr/>
          <p:nvPr/>
        </p:nvSpPr>
        <p:spPr>
          <a:xfrm>
            <a:off x="1024001" y="20722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7_AS.302_1#0f4ca23ca?vja=1&amp;pid=076974d4b&amp;color=0,0,0&amp;vtp=1"/>
          <p:cNvSpPr/>
          <p:nvPr/>
        </p:nvSpPr>
        <p:spPr>
          <a:xfrm>
            <a:off x="722376" y="2535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句意为：中国戏曲的起源可追溯至周朝的古代庆典和民间舞蹈，从那以后，它发展成了许多不同的地方流派。date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to为固定搭配，意为“追溯到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2200" dirty="0"/>
          </a:p>
        </p:txBody>
      </p:sp>
      <p:sp>
        <p:nvSpPr>
          <p:cNvPr id="8" name="QB_7_BD.303_1#8d427a769?vja=1&amp;pid=076974d4b&amp;color=0,0,0&amp;vtp=1"/>
          <p:cNvSpPr/>
          <p:nvPr/>
        </p:nvSpPr>
        <p:spPr>
          <a:xfrm>
            <a:off x="722376" y="33295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7_AN.304_1#8d427a769.blank?vja=1&amp;pid=076974d4b&amp;color=0,0,0&amp;vpa=153&amp;vtp=1"/>
          <p:cNvSpPr/>
          <p:nvPr/>
        </p:nvSpPr>
        <p:spPr>
          <a:xfrm>
            <a:off x="1036701" y="3278759"/>
            <a:ext cx="1477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endParaRPr lang="en-US" altLang="zh-CN" sz="2000" dirty="0"/>
          </a:p>
        </p:txBody>
      </p:sp>
      <p:sp>
        <p:nvSpPr>
          <p:cNvPr id="10" name="QB_7_AS.305_1#8d427a769?vja=1&amp;pid=076974d4b&amp;color=0,0,0&amp;vtp=1"/>
          <p:cNvSpPr/>
          <p:nvPr/>
        </p:nvSpPr>
        <p:spPr>
          <a:xfrm>
            <a:off x="722376" y="37542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中，出现于清朝的京剧是最具代表性的一种，以其程式化的动作、复杂的脸谱和独特的唱腔而闻名。设空处作定语，修饰代词one，应用形容词representative，意为“典型的，有代表性的”。故填representa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6_1#6f4d22f49?vja=1&amp;pid=076974d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07_1#6f4d22f49.blank?vja=1&amp;pid=076974d4b&amp;color=0,0,0&amp;vpa=154&amp;vtp=1"/>
          <p:cNvSpPr/>
          <p:nvPr/>
        </p:nvSpPr>
        <p:spPr>
          <a:xfrm>
            <a:off x="1011301" y="845313"/>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originating</a:t>
            </a:r>
            <a:endParaRPr lang="en-US" altLang="zh-CN" sz="2000" dirty="0"/>
          </a:p>
        </p:txBody>
      </p:sp>
      <p:sp>
        <p:nvSpPr>
          <p:cNvPr id="4" name="QB_7_AS.308_1#6f4d22f49?vja=1&amp;pid=076974d4b&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句意为：同样，起源于广东省的潮剧以其优美的唱腔和生动的表演而闻名，常以当地传说故事为题材。句中已有系动词is，所以设空处应用非谓语动词；originate与主语Teochew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Opera之间为逻辑上的主动关系，应用现在分词作后置定语。故填originating。</a:t>
            </a:r>
            <a:endParaRPr lang="en-US" altLang="zh-CN" sz="2200" dirty="0"/>
          </a:p>
        </p:txBody>
      </p:sp>
      <p:sp>
        <p:nvSpPr>
          <p:cNvPr id="5" name="QB_7_BD.309_1#931a8a881?vja=1&amp;pid=076974d4b&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0_1#931a8a881.blank?vja=1&amp;pid=076974d4b&amp;color=0,0,0&amp;vpa=155&amp;vtp=1"/>
          <p:cNvSpPr/>
          <p:nvPr/>
        </p:nvSpPr>
        <p:spPr>
          <a:xfrm>
            <a:off x="1024001" y="2453259"/>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mainly</a:t>
            </a:r>
            <a:endParaRPr lang="en-US" altLang="zh-CN" sz="2000" dirty="0"/>
          </a:p>
        </p:txBody>
      </p:sp>
      <p:sp>
        <p:nvSpPr>
          <p:cNvPr id="7" name="QB_7_AS.311_1#931a8a881?vja=1&amp;pid=076974d4b&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句意为：中国戏曲有助于传承文化价值观和传统，其故事主要基于历史和民间传说。设空处作状语，修饰based，应用副词mainly，意为“主要地”。故填mainly。</a:t>
            </a:r>
            <a:endParaRPr lang="en-US" altLang="zh-CN" sz="2200" dirty="0"/>
          </a:p>
        </p:txBody>
      </p:sp>
      <p:sp>
        <p:nvSpPr>
          <p:cNvPr id="8" name="QB_7_BD.312_1#2d25d57e1?vja=1&amp;pid=076974d4b&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13_1#2d25d57e1.blank?vja=1&amp;pid=076974d4b&amp;color=0,0,0&amp;vpa=156&amp;vtp=1"/>
          <p:cNvSpPr/>
          <p:nvPr/>
        </p:nvSpPr>
        <p:spPr>
          <a:xfrm>
            <a:off x="1062101" y="3697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314_1#2d25d57e1?vja=1&amp;pid=076974d4b&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句意为：例如，《白蛇传》讲述了白蛇精白素贞与人类相爱的故事，通过这个故事探讨了爱与冲突的主题。此处为“介词+关系代词”引导非限制性定语从句，先行词为the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story，指物，应填关系代词which。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5_1#29446181a?vja=1&amp;pid=076974d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316_1#29446181a.blank?vja=1&amp;pid=076974d4b&amp;color=0,0,0&amp;vpa=157&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317_1#29446181a?vja=1&amp;pid=076974d4b&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句意为：戏装和化妆在叙事中也发挥着特别的作用。play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是固定短语，意为“在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中发挥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作用；在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中扮演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角色”，且exceptional的发音以元音音素开头，应用不定冠词an修饰。故填an。</a:t>
            </a:r>
            <a:endParaRPr lang="en-US" altLang="zh-CN" sz="2200" dirty="0"/>
          </a:p>
        </p:txBody>
      </p:sp>
      <p:sp>
        <p:nvSpPr>
          <p:cNvPr id="5" name="QB_7_BD.318_1#b824dae5f?vja=1&amp;pid=076974d4b&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dirty="0"/>
          </a:p>
        </p:txBody>
      </p:sp>
      <p:sp>
        <p:nvSpPr>
          <p:cNvPr id="6" name="QB_7_AN.319_1#b824dae5f.blank?vja=1&amp;pid=076974d4b&amp;color=0,0,0&amp;vpa=158&amp;vtp=1"/>
          <p:cNvSpPr/>
          <p:nvPr/>
        </p:nvSpPr>
        <p:spPr>
          <a:xfrm>
            <a:off x="1062101" y="2453259"/>
            <a:ext cx="37195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embraced/has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embracing</a:t>
            </a:r>
            <a:endParaRPr lang="en-US" altLang="zh-CN" sz="2000" dirty="0"/>
          </a:p>
        </p:txBody>
      </p:sp>
      <p:sp>
        <p:nvSpPr>
          <p:cNvPr id="7" name="QB_7_AS.320_1#b824dae5f?vja=1&amp;pid=076974d4b&amp;color=0,0,0&amp;vtp=1"/>
          <p:cNvSpPr/>
          <p:nvPr/>
        </p:nvSpPr>
        <p:spPr>
          <a:xfrm>
            <a:off x="722376" y="2928747"/>
            <a:ext cx="10753344" cy="1909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句意为：在保留传统的同时，近几十年来中国戏曲乐意采纳现代元素。设空处作谓语，由时间状语in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decades可知，此处表示从过去持续到现在的动作，并对现在造成影响，应用现在完成时，此处也可表示动作还在继续或可能继续下去，用现在完成进行时；embrace与主语Chinese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opera之间为主动关系，opera在此处为不可数名词，谓语动词应用单数形式。故填has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embraced或has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embracing。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1_1#0811d5c74?vja=1&amp;pid=076974d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22_1#0811d5c74.blank?vja=1&amp;pid=076974d4b&amp;color=0,0,0&amp;vpa=159&amp;vtp=1"/>
          <p:cNvSpPr/>
          <p:nvPr/>
        </p:nvSpPr>
        <p:spPr>
          <a:xfrm>
            <a:off x="1011301" y="845313"/>
            <a:ext cx="1168146"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engage</a:t>
            </a:r>
            <a:endParaRPr lang="en-US" altLang="zh-CN" sz="2000" dirty="0"/>
          </a:p>
        </p:txBody>
      </p:sp>
      <p:sp>
        <p:nvSpPr>
          <p:cNvPr id="4" name="QB_7_AS.323_1#0811d5c74?vja=1&amp;pid=076974d4b&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吸引现代观众，新的改编作品将传统元素与多媒体、特效等现代技术相结合。结合句意可知，此处表示目的，设空处应用动词不定式作目的状语，表示“为了吸引”；设空处位于句首，单词首字母应大写。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engage。</a:t>
            </a:r>
            <a:endParaRPr lang="en-US" altLang="zh-CN" sz="2200" dirty="0"/>
          </a:p>
        </p:txBody>
      </p:sp>
      <p:sp>
        <p:nvSpPr>
          <p:cNvPr id="5" name="QB_7_BD.324_1#6f86290bb?vja=1&amp;pid=076974d4b&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25_1#6f86290bb.blank?vja=1&amp;pid=076974d4b&amp;color=0,0,0&amp;vpa=160&amp;vtp=1"/>
          <p:cNvSpPr/>
          <p:nvPr/>
        </p:nvSpPr>
        <p:spPr>
          <a:xfrm>
            <a:off x="1151001" y="2440559"/>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depth</a:t>
            </a:r>
            <a:endParaRPr lang="en-US" altLang="zh-CN" sz="2000" dirty="0"/>
          </a:p>
        </p:txBody>
      </p:sp>
      <p:sp>
        <p:nvSpPr>
          <p:cNvPr id="7" name="QB_7_AS.326_1#6f86290bb?vja=1&amp;pid=076974d4b&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永不过时的艺术形式持续发展，反映了中国的文化的深度和社会变迁。设空处作reflecting的宾语，且其被名词所有格China’s和形容词cultural修饰，应用名词depth，意为“深度”，为不可数名词。故填dep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2ae10a2c.fixed?vja=1&amp;pid=885bfc0c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2ae10a2c.fixed?vja=1&amp;pid=885bfc0c2&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52ae10a2c.fixed?vja=1&amp;pid=885bfc0c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2ae10a2c.fixed?vja=1&amp;pid=885bfc0c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7_1#c0060d287?vja=1&amp;pid=8673f864e&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[浙江丽水发展共同体2024高二期中]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executives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Mundo</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（过期时间）</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corresponds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manufacturing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manufacturer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7_1#c0060d287?vja=1&amp;pid=8673f864e&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（盒）</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accurately.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María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Bonmatí,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AECOC,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Mundo</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allergens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（过敏原）,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GS1,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28_1#c0060d287?vja=1&amp;pid=8673f864e&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本文是一篇说明文。文章主要介绍了条形码的历史和发展，并强调了其在商业中的重要性和未来的发展潜力。</a:t>
            </a:r>
            <a:endParaRPr lang="en-US" altLang="zh-CN" sz="2000" dirty="0"/>
          </a:p>
        </p:txBody>
      </p:sp>
      <p:sp>
        <p:nvSpPr>
          <p:cNvPr id="3" name="QC_7_BD.329_1#d5c3a1111?vja=1&amp;pid=c0060d287&amp;color=0,0,0&amp;vtp=1&amp;bt=1"/>
          <p:cNvSpPr/>
          <p:nvPr/>
        </p:nvSpPr>
        <p:spPr>
          <a:xfrm>
            <a:off x="722376" y="1748967"/>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330_1#d5c3a1111.bracket?vja=1&amp;pid=c0060d287&amp;color=0,0,0&amp;vpa=161&amp;vtp=1"/>
          <p:cNvSpPr/>
          <p:nvPr/>
        </p:nvSpPr>
        <p:spPr>
          <a:xfrm>
            <a:off x="6146864" y="1748967"/>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7_BD.329_2#d5c3a1111.choices?vja=1&amp;pid=c0060d287&amp;color=0,0,0&amp;vtp=1"/>
          <p:cNvSpPr/>
          <p:nvPr/>
        </p:nvSpPr>
        <p:spPr>
          <a:xfrm>
            <a:off x="722376" y="2130601"/>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executive.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endParaRPr lang="en-US" altLang="zh-CN" sz="2000" dirty="0"/>
          </a:p>
        </p:txBody>
      </p:sp>
      <p:sp>
        <p:nvSpPr>
          <p:cNvPr id="6" name="QC_7_AS.331_1#d5c3a1111?vja=1&amp;pid=c0060d287&amp;color=0,0,0&amp;vtp=1"/>
          <p:cNvSpPr/>
          <p:nvPr/>
        </p:nvSpPr>
        <p:spPr>
          <a:xfrm>
            <a:off x="722376" y="3692701"/>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technology.”可知，条形码是50多年前首次引入的。故选A项。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build="p"/>
      <p:bldP spid="6"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2_1#a4ecd3872?vja=1&amp;pid=c0060d28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3_1#a4ecd3872.bracket?vja=1&amp;pid=c0060d287&amp;color=0,0,0&amp;vpa=162&amp;vtp=1"/>
          <p:cNvSpPr/>
          <p:nvPr/>
        </p:nvSpPr>
        <p:spPr>
          <a:xfrm>
            <a:off x="81360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2_2#a4ecd3872.choices?vja=1&amp;pid=c0060d28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allergens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stock.</a:t>
            </a:r>
            <a:endParaRPr lang="en-US" altLang="zh-CN" sz="2000" dirty="0"/>
          </a:p>
        </p:txBody>
      </p:sp>
      <p:sp>
        <p:nvSpPr>
          <p:cNvPr id="5" name="QC_7_AS.334_1#a4ecd3872?vja=1&amp;pid=c0060d287&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细节理解题。根据第四段“Barcodes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category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goods.For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accurately.”可知，通过扫描条形码，店主可以得知某种产品的库存，故选D项。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5_1#969518d56?vja=1&amp;pid=c0060d28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María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Bonmatí?(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6_1#969518d56.bracket?vja=1&amp;pid=c0060d287&amp;color=0,0,0&amp;vpa=163&amp;vtp=1"/>
          <p:cNvSpPr/>
          <p:nvPr/>
        </p:nvSpPr>
        <p:spPr>
          <a:xfrm>
            <a:off x="85138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5_2#969518d56.choices?vja=1&amp;pid=c0060d28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B.Furthering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endParaRPr lang="en-US" altLang="zh-CN" sz="2000" dirty="0"/>
          </a:p>
        </p:txBody>
      </p:sp>
      <p:sp>
        <p:nvSpPr>
          <p:cNvPr id="5" name="QC_7_AS.337_1#969518d56?vja=1&amp;pid=c0060d287&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identification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today.”可知，邦马蒂认为条形码促进了零售业的发展。故选B项。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0fea08e16?vja=1&amp;pid=7ec9ff07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p:txBody>
      </p:sp>
      <p:sp>
        <p:nvSpPr>
          <p:cNvPr id="3" name="QB_6_AN.20_1#0fea08e16.blank?vja=1&amp;pid=7ec9ff079&amp;color=0,0,0&amp;vpa=7&amp;vtp=1"/>
          <p:cNvSpPr/>
          <p:nvPr/>
        </p:nvSpPr>
        <p:spPr>
          <a:xfrm>
            <a:off x="2198688"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6_AS.21_1#0fea08e16?vja=1&amp;pid=7ec9ff079&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句意为：尽管到目前为止已经出现了许多问题，他还是决心把这个项目继续进行下去。regardless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为固定搭配，意为“不管</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，不顾</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”。故填of。</a:t>
            </a:r>
            <a:endParaRPr lang="en-US" altLang="zh-CN" sz="2200" dirty="0"/>
          </a:p>
        </p:txBody>
      </p:sp>
      <p:sp>
        <p:nvSpPr>
          <p:cNvPr id="5" name="QB_6_BD.22_1#c9ee1505d?vja=1&amp;pid=7ec9ff079&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2000" dirty="0"/>
          </a:p>
        </p:txBody>
      </p:sp>
      <p:sp>
        <p:nvSpPr>
          <p:cNvPr id="6" name="QB_6_AN.23_1#c9ee1505d.blank?vja=1&amp;pid=7ec9ff079&amp;color=0,0,0&amp;vpa=8&amp;vtp=1"/>
          <p:cNvSpPr/>
          <p:nvPr/>
        </p:nvSpPr>
        <p:spPr>
          <a:xfrm>
            <a:off x="1480376" y="2446147"/>
            <a:ext cx="17462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dismissed</a:t>
            </a:r>
            <a:endParaRPr lang="en-US" altLang="zh-CN" sz="2000" dirty="0"/>
          </a:p>
        </p:txBody>
      </p:sp>
      <p:sp>
        <p:nvSpPr>
          <p:cNvPr id="7" name="QB_6_AS.24_1#c9ee1505d?vja=1&amp;pid=7ec9ff079&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句意为：被工厂解雇迫使他离开家乡到其他城市去寻找工作机会。此处为动名词复合结构作主语，dismiss与其逻辑主语he之间是被动关系，所以应用动名词的被动式，故填being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dismissed。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8_1#c6f27bd4d?vja=1&amp;pid=c0060d28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9_1#c6f27bd4d.bracket?vja=1&amp;pid=c0060d287&amp;color=0,0,0&amp;vpa=164&amp;vtp=1"/>
          <p:cNvSpPr/>
          <p:nvPr/>
        </p:nvSpPr>
        <p:spPr>
          <a:xfrm>
            <a:off x="5667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8_2#c6f27bd4d.choices?vja=1&amp;pid=c0060d28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barcodes.</a:t>
            </a:r>
            <a:endParaRPr lang="en-US" altLang="zh-CN" sz="2000" dirty="0"/>
          </a:p>
        </p:txBody>
      </p:sp>
      <p:sp>
        <p:nvSpPr>
          <p:cNvPr id="5" name="QC_7_AS.340_1#c6f27bd4d?vja=1&amp;pid=c0060d287&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推理判断题。根据全文内容，尤其是第一段中的“We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technology.”和最后一段中的“In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conveniences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commerce.The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vastly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information.”可知，文章主要介绍了条形码的历史和发展，并强调了其在商业中的重要性和未来的发展潜力。故选D项。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40_2#c6f27bd4d?vja=1&amp;pid=c0060d287&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40_3#c6f27bd4d?vja=1&amp;pid=c0060d28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40_4#c6f27bd4d?vja=1&amp;pid=c0060d287&amp;color=0,0,0&amp;mp=1&amp;vtp=1"/>
          <p:cNvSpPr/>
          <p:nvPr/>
        </p:nvSpPr>
        <p:spPr>
          <a:xfrm>
            <a:off x="722376" y="3593924"/>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例如，如果有10盒牛奶，顾客拿了一盒，在收银台扫描时就会进行登记，于是店主就会知道还剩9盒牛奶，并准确地管理库存。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6_BD.341_1#cbc833cee?vja=1&amp;pid=fcb8c65bb&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[江西重点中学盟校2024模拟]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Graham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cold-air-producing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69-year-old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McKinley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endParaRPr lang="en-US" altLang="zh-CN" sz="2000" dirty="0"/>
              </a:p>
            </p:txBody>
          </p:sp>
        </mc:Choice>
        <mc:Fallback>
          <p:sp>
            <p:nvSpPr>
              <p:cNvPr id="2" name="QM_6_BD.341_1#cbc833cee?vja=1&amp;pid=fcb8c65bb&amp;color=0,0,0&amp;vtp=1&amp;bt=1"/>
              <p:cNvSpPr>
                <a:spLocks noRot="1" noChangeAspect="1" noMove="1" noResize="1" noEditPoints="1" noAdjustHandles="1" noChangeArrowheads="1" noChangeShapeType="1" noTextEdit="1"/>
              </p:cNvSpPr>
              <p:nvPr/>
            </p:nvSpPr>
            <p:spPr>
              <a:xfrm>
                <a:off x="722376" y="900000"/>
                <a:ext cx="10753344" cy="4572000"/>
              </a:xfrm>
              <a:prstGeom prst="rect">
                <a:avLst/>
              </a:prstGeom>
              <a:blipFill rotWithShape="1">
                <a:blip r:embed="rId1"/>
                <a:stretch>
                  <a:fillRect l="-4" t="-4" b="-8329"/>
                </a:stretch>
              </a:blipFill>
            </p:spPr>
            <p:txBody>
              <a:bodyPr/>
              <a:lstStyle/>
              <a:p>
                <a:r>
                  <a:rPr lang="zh-CN" altLang="en-US">
                    <a:noFill/>
                  </a:rPr>
                  <a:t> </a:t>
                </a:r>
              </a:p>
            </p:txBody>
          </p:sp>
        </mc:Fallback>
      </mc:AlternateContent>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1_1#cbc833cee?vja=1&amp;pid=fcb8c65bb&amp;color=0,0,0&amp;vtp=1&amp;bt=1"/>
          <p:cNvSpPr/>
          <p:nvPr/>
        </p:nvSpPr>
        <p:spPr>
          <a:xfrm>
            <a:off x="722376" y="900000"/>
            <a:ext cx="10753344" cy="2628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bulbs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automobiles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Grosvenor,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（预见性的）.</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mc:AlternateContent xmlns:mc="http://schemas.openxmlformats.org/markup-compatibility/2006">
        <mc:Choice xmlns:a14="http://schemas.microsoft.com/office/drawing/2010/main" Requires="a14">
          <p:sp>
            <p:nvSpPr>
              <p:cNvPr id="3" name="QM_6_EX.342_1#cbc833cee?vja=1&amp;pid=fcb8c65bb&amp;color=0,0,0&amp;vtp=1"/>
              <p:cNvSpPr/>
              <p:nvPr/>
            </p:nvSpPr>
            <p:spPr>
              <a:xfrm>
                <a:off x="722376" y="35687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本文是一篇记叙文。文章主要讲述了贝尔设计了一种产生冷空气的装置，可将房间的温度降至21</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。他69岁时发表了一篇演讲，预测未来人们会使用商用飞机、太阳能电池板并利用可再生资源。</a:t>
                </a:r>
                <a:endParaRPr lang="en-US" altLang="zh-CN" sz="2000" dirty="0"/>
              </a:p>
            </p:txBody>
          </p:sp>
        </mc:Choice>
        <mc:Fallback>
          <p:sp>
            <p:nvSpPr>
              <p:cNvPr id="3" name="QM_6_EX.342_1#cbc833cee?vja=1&amp;pid=fcb8c65bb&amp;color=0,0,0&amp;vtp=1"/>
              <p:cNvSpPr>
                <a:spLocks noRot="1" noChangeAspect="1" noMove="1" noResize="1" noEditPoints="1" noAdjustHandles="1" noChangeArrowheads="1" noChangeShapeType="1" noTextEdit="1"/>
              </p:cNvSpPr>
              <p:nvPr/>
            </p:nvSpPr>
            <p:spPr>
              <a:xfrm>
                <a:off x="722376" y="3568700"/>
                <a:ext cx="10753344" cy="1113409"/>
              </a:xfrm>
              <a:prstGeom prst="rect">
                <a:avLst/>
              </a:prstGeom>
              <a:blipFill rotWithShape="1">
                <a:blip r:embed="rId1"/>
                <a:stretch>
                  <a:fillRect l="-4" b="-2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3_1#4b009d6be.choices?vja=1&amp;pid=cbc833ce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B.escaped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C.objected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
        <p:nvSpPr>
          <p:cNvPr id="3" name="QC_7_AN.344_1#4b009d6be.bracket?vja=1&amp;pid=cbc833cee&amp;color=0,0,0&amp;vpa=165&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45_1#4b009d6be?vja=1&amp;pid=cbc833cee&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空前提到贝尔讨厌在华盛顿特区度过夏天；由下文but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capital中的but可知，前后语义存在转折关系，因此，由于华盛顿特区夏天天气太热，他通常会“逃”到新斯科舍省的农场，但是有一年他不得不留在华盛顿特区。故选B项。</a:t>
            </a:r>
            <a:endParaRPr lang="en-US" altLang="zh-CN" sz="2200" dirty="0"/>
          </a:p>
        </p:txBody>
      </p:sp>
      <p:sp>
        <p:nvSpPr>
          <p:cNvPr id="5" name="QC_7_BD.346_1#6c8156296.choices?vja=1&amp;pid=cbc833ce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6" name="QC_7_AN.347_1#6c8156296.bracket?vja=1&amp;pid=cbc833cee&amp;color=0,0,0&amp;vpa=166&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48_1#6c8156296?vja=1&amp;pid=cbc833cee&amp;color=0,0,0&amp;vtp=1"/>
          <p:cNvSpPr/>
          <p:nvPr/>
        </p:nvSpPr>
        <p:spPr>
          <a:xfrm>
            <a:off x="722376" y="29287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now”并结合常识可知，当时人类已经解决了如何给房子取暖这个问题。figure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out意为“弄懂，弄清楚”，故选C项。agree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on意为“同意”；insist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on意为“坚持”；rule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排除在外”。</a:t>
            </a:r>
            <a:endParaRPr lang="en-US" altLang="zh-CN" sz="2200" dirty="0"/>
          </a:p>
        </p:txBody>
      </p:sp>
      <p:sp>
        <p:nvSpPr>
          <p:cNvPr id="8" name="QC_7_BD.349_1#746457d72.choices?vja=1&amp;pid=cbc833cee&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.borrowed</a:t>
            </a:r>
            <a:endParaRPr lang="en-US" altLang="zh-CN" sz="2000" dirty="0"/>
          </a:p>
        </p:txBody>
      </p:sp>
      <p:sp>
        <p:nvSpPr>
          <p:cNvPr id="9" name="QC_7_AN.350_1#746457d72.bracket?vja=1&amp;pid=cbc833cee&amp;color=0,0,0&amp;vpa=167&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mc:AlternateContent xmlns:mc="http://schemas.openxmlformats.org/markup-compatibility/2006">
        <mc:Choice xmlns:a14="http://schemas.microsoft.com/office/drawing/2010/main" Requires="a14">
          <p:sp>
            <p:nvSpPr>
              <p:cNvPr id="10" name="QC_7_AS.351_1#746457d72?vja=1&amp;pid=cbc833cee&amp;color=0,0,0&amp;vtp=1"/>
              <p:cNvSpPr/>
              <p:nvPr/>
            </p:nvSpPr>
            <p:spPr>
              <a:xfrm>
                <a:off x="722376" y="4541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cold-air-producing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及下文语境可知，贝尔设计了一种冷空气产生装置，将房间的温度降至</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mc:Choice>
        <mc:Fallback>
          <p:sp>
            <p:nvSpPr>
              <p:cNvPr id="10" name="QC_7_AS.351_1#746457d72?vja=1&amp;pid=cbc833cee&amp;color=0,0,0&amp;vtp=1"/>
              <p:cNvSpPr>
                <a:spLocks noRot="1" noChangeAspect="1" noMove="1" noResize="1" noEditPoints="1" noAdjustHandles="1" noChangeArrowheads="1" noChangeShapeType="1" noTextEdit="1"/>
              </p:cNvSpPr>
              <p:nvPr/>
            </p:nvSpPr>
            <p:spPr>
              <a:xfrm>
                <a:off x="722376" y="4541647"/>
                <a:ext cx="10753344" cy="766953"/>
              </a:xfrm>
              <a:prstGeom prst="rect">
                <a:avLst/>
              </a:prstGeom>
              <a:blipFill rotWithShape="1">
                <a:blip r:embed="rId1"/>
                <a:stretch>
                  <a:fillRect l="-4" t="-17" b="-43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2_1#5cd45a74c.choices?vja=1&amp;pid=cbc833ce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endParaRPr lang="en-US" altLang="zh-CN" sz="2000" dirty="0"/>
          </a:p>
        </p:txBody>
      </p:sp>
      <p:sp>
        <p:nvSpPr>
          <p:cNvPr id="3" name="QC_7_AN.353_1#5cd45a74c.bracket?vja=1&amp;pid=cbc833cee&amp;color=0,0,0&amp;vpa=168&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7_AS.354_1#5cd45a74c?vja=1&amp;pid=cbc833cee&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由空前的When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69-year-old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that及上文语境可知，贝尔在一次演讲中向学生们讲述自己设计了一种冷空气产生装置，将房间的温度降至</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的故事。故选D项。</a:t>
                </a:r>
                <a:endParaRPr lang="en-US" altLang="zh-CN" sz="2200" dirty="0"/>
              </a:p>
            </p:txBody>
          </p:sp>
        </mc:Choice>
        <mc:Fallback>
          <p:sp>
            <p:nvSpPr>
              <p:cNvPr id="4" name="QC_7_AS.354_1#5cd45a74c?vja=1&amp;pid=cbc833cee&amp;color=0,0,0&amp;vtp=1"/>
              <p:cNvSpPr>
                <a:spLocks noRot="1" noChangeAspect="1" noMove="1" noResize="1" noEditPoints="1" noAdjustHandles="1" noChangeArrowheads="1" noChangeShapeType="1" noTextEdit="1"/>
              </p:cNvSpPr>
              <p:nvPr/>
            </p:nvSpPr>
            <p:spPr>
              <a:xfrm>
                <a:off x="722376" y="1315847"/>
                <a:ext cx="10753344" cy="766953"/>
              </a:xfrm>
              <a:prstGeom prst="rect">
                <a:avLst/>
              </a:prstGeom>
              <a:blipFill rotWithShape="1">
                <a:blip r:embed="rId1"/>
                <a:stretch>
                  <a:fillRect l="-4" t="-17" b="-4305"/>
                </a:stretch>
              </a:blipFill>
            </p:spPr>
            <p:txBody>
              <a:bodyPr/>
              <a:lstStyle/>
              <a:p>
                <a:r>
                  <a:rPr lang="zh-CN" altLang="en-US">
                    <a:noFill/>
                  </a:rPr>
                  <a:t> </a:t>
                </a:r>
              </a:p>
            </p:txBody>
          </p:sp>
        </mc:Fallback>
      </mc:AlternateContent>
      <p:sp>
        <p:nvSpPr>
          <p:cNvPr id="5" name="QC_7_BD.355_1#57fad4765.choices?vja=1&amp;pid=cbc833cee&amp;color=0,0,0&amp;vtp=1"/>
          <p:cNvSpPr/>
          <p:nvPr/>
        </p:nvSpPr>
        <p:spPr>
          <a:xfrm>
            <a:off x="722376" y="20828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B.hungry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a:t>
            </a:r>
            <a:endParaRPr lang="en-US" altLang="zh-CN" sz="2000" dirty="0"/>
          </a:p>
        </p:txBody>
      </p:sp>
      <p:sp>
        <p:nvSpPr>
          <p:cNvPr id="6" name="QC_7_AN.356_1#57fad4765.bracket?vja=1&amp;pid=cbc833cee&amp;color=0,0,0&amp;vpa=169&amp;vtp=1"/>
          <p:cNvSpPr/>
          <p:nvPr/>
        </p:nvSpPr>
        <p:spPr>
          <a:xfrm>
            <a:off x="1176401" y="20828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57_1#57fad4765?vja=1&amp;pid=cbc833cee&amp;color=0,0,0&amp;vtp=1"/>
          <p:cNvSpPr/>
          <p:nvPr/>
        </p:nvSpPr>
        <p:spPr>
          <a:xfrm>
            <a:off x="722376" y="2509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long可知，当贝尔讲述自己设计了一种冷空气产生装置的故事时，学生们都给他鼓掌，这说明学生们在听到这个故事后很兴奋，欢呼起来。go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wild意为“变得激动”。故选A项。</a:t>
            </a:r>
            <a:endParaRPr lang="en-US" altLang="zh-CN" sz="2200" dirty="0"/>
          </a:p>
        </p:txBody>
      </p:sp>
      <p:sp>
        <p:nvSpPr>
          <p:cNvPr id="8" name="QC_7_BD.358_1#bed7c1ea6.choices?vja=1&amp;pid=cbc833cee&amp;color=0,0,0&amp;vtp=1"/>
          <p:cNvSpPr/>
          <p:nvPr/>
        </p:nvSpPr>
        <p:spPr>
          <a:xfrm>
            <a:off x="722376" y="3697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endParaRPr lang="en-US" altLang="zh-CN" sz="2000" dirty="0"/>
          </a:p>
        </p:txBody>
      </p:sp>
      <p:sp>
        <p:nvSpPr>
          <p:cNvPr id="9" name="QC_7_AN.359_1#bed7c1ea6.bracket?vja=1&amp;pid=cbc833cee&amp;color=0,0,0&amp;vpa=170&amp;vtp=1"/>
          <p:cNvSpPr/>
          <p:nvPr/>
        </p:nvSpPr>
        <p:spPr>
          <a:xfrm>
            <a:off x="1176401" y="36978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0_1#bed7c1ea6?vja=1&amp;pid=cbc833cee&amp;color=0,0,0&amp;vtp=1"/>
          <p:cNvSpPr/>
          <p:nvPr/>
        </p:nvSpPr>
        <p:spPr>
          <a:xfrm>
            <a:off x="722376" y="4122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可知，学生们太热情了，这让他不得不说出了更令人惊讶的事情。force意为“迫使”，故选B项。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1_1#f5bd45018.choices?vja=1&amp;pid=cbc833ce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C.transportation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.pursuit</a:t>
            </a:r>
            <a:endParaRPr lang="en-US" altLang="zh-CN" sz="2000" dirty="0"/>
          </a:p>
        </p:txBody>
      </p:sp>
      <p:sp>
        <p:nvSpPr>
          <p:cNvPr id="3" name="QC_7_AN.362_1#f5bd45018.bracket?vja=1&amp;pid=cbc833cee&amp;color=0,0,0&amp;vpa=17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3_1#f5bd45018?vja=1&amp;pid=cbc833cee&amp;color=0,0,0&amp;vtp=1"/>
          <p:cNvSpPr/>
          <p:nvPr/>
        </p:nvSpPr>
        <p:spPr>
          <a:xfrm>
            <a:off x="722376" y="1315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由下文中的“had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high”可知，贝尔想要统一公共交通的收费，但是修建新路的花费是巨大的，所以此处指贝尔问邮票是否能用于公共运输。</a:t>
            </a:r>
            <a:endParaRPr lang="en-US" altLang="zh-CN" sz="2200" dirty="0"/>
          </a:p>
        </p:txBody>
      </p:sp>
      <p:sp>
        <p:nvSpPr>
          <p:cNvPr id="5" name="QC_7_BD.364_1#71120bef4.choices?vja=1&amp;pid=cbc833ce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C.avoiding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.charging</a:t>
            </a:r>
            <a:endParaRPr lang="en-US" altLang="zh-CN" sz="2000" dirty="0"/>
          </a:p>
        </p:txBody>
      </p:sp>
      <p:sp>
        <p:nvSpPr>
          <p:cNvPr id="6" name="QC_7_AN.365_1#71120bef4.bracket?vja=1&amp;pid=cbc833cee&amp;color=0,0,0&amp;vpa=172&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6_1#71120bef4?vja=1&amp;pid=cbc833cee&amp;color=0,0,0&amp;vtp=1"/>
          <p:cNvSpPr/>
          <p:nvPr/>
        </p:nvSpPr>
        <p:spPr>
          <a:xfrm>
            <a:off x="722376" y="2887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根据空后的flat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rate可知，此处表示公共交通的收费。charge意为“收费”，故选D项。</a:t>
            </a:r>
            <a:endParaRPr lang="en-US" altLang="zh-CN" sz="2200" dirty="0"/>
          </a:p>
        </p:txBody>
      </p:sp>
      <p:sp>
        <p:nvSpPr>
          <p:cNvPr id="8" name="QC_7_BD.367_1#0d43d2383.choices?vja=1&amp;pid=cbc833cee&amp;color=0,0,0&amp;vtp=1"/>
          <p:cNvSpPr/>
          <p:nvPr/>
        </p:nvSpPr>
        <p:spPr>
          <a:xfrm>
            <a:off x="722376" y="32766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B.solution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C.innovation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endParaRPr lang="en-US" altLang="zh-CN" sz="2000" dirty="0"/>
          </a:p>
        </p:txBody>
      </p:sp>
      <p:sp>
        <p:nvSpPr>
          <p:cNvPr id="9" name="QC_7_AN.368_1#0d43d2383.bracket?vja=1&amp;pid=cbc833cee&amp;color=0,0,0&amp;vpa=173&amp;vtp=1"/>
          <p:cNvSpPr/>
          <p:nvPr/>
        </p:nvSpPr>
        <p:spPr>
          <a:xfrm>
            <a:off x="1176401" y="32766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9_1#0d43d2383?vja=1&amp;pid=cbc833cee&amp;color=0,0,0&amp;vtp=1"/>
          <p:cNvSpPr/>
          <p:nvPr/>
        </p:nvSpPr>
        <p:spPr>
          <a:xfrm>
            <a:off x="722376" y="3703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the”及上文语境可知，针对修建道路成本太高而无法统一公共交通收费这一问题的解决方案也许是飞行器。solution意为“解决方法”，故选B项。</a:t>
            </a:r>
            <a:endParaRPr lang="en-US" altLang="zh-CN" sz="2200" dirty="0"/>
          </a:p>
        </p:txBody>
      </p:sp>
      <p:sp>
        <p:nvSpPr>
          <p:cNvPr id="11" name="QC_7_BD.370_1#038db1fb6.choices?vja=1&amp;pid=cbc833cee&amp;color=0,0,0&amp;vtp=1"/>
          <p:cNvSpPr/>
          <p:nvPr/>
        </p:nvSpPr>
        <p:spPr>
          <a:xfrm>
            <a:off x="722376" y="48916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B.switched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C.reflected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endParaRPr lang="en-US" altLang="zh-CN" sz="2000" dirty="0"/>
          </a:p>
        </p:txBody>
      </p:sp>
      <p:sp>
        <p:nvSpPr>
          <p:cNvPr id="12" name="QC_7_AN.371_1#038db1fb6.bracket?vja=1&amp;pid=cbc833cee&amp;color=0,0,0&amp;vpa=174&amp;vtp=1"/>
          <p:cNvSpPr/>
          <p:nvPr/>
        </p:nvSpPr>
        <p:spPr>
          <a:xfrm>
            <a:off x="1303401" y="48916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372_1#038db1fb6?vja=1&amp;pid=cbc833cee&amp;color=0,0,0&amp;vtp=1"/>
          <p:cNvSpPr/>
          <p:nvPr/>
        </p:nvSpPr>
        <p:spPr>
          <a:xfrm>
            <a:off x="722376" y="53163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根据空后的looked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foresight和In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reflection可知，此处表示贝尔回顾了一个世纪以来的发展历程，并展望了未来。reflect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on意为“回想；仔细思考”，故选C项。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3_1#f73f4b634.choices?vja=1&amp;pid=cbc833ce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B.advances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C.materials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endParaRPr lang="en-US" altLang="zh-CN" sz="2000" dirty="0"/>
          </a:p>
        </p:txBody>
      </p:sp>
      <p:sp>
        <p:nvSpPr>
          <p:cNvPr id="3" name="QC_7_AN.374_1#f73f4b634.bracket?vja=1&amp;pid=cbc833cee&amp;color=0,0,0&amp;vpa=175&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5_1#f73f4b634?vja=1&amp;pid=cbc833cee&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progress及下文“Gaslight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vehicles.”可知，他回顾了一个世纪以来的发展历程，对过去一个世纪的进步感到惊讶。advance意为“进步”，故选B项。</a:t>
            </a:r>
            <a:endParaRPr lang="en-US" altLang="zh-CN" sz="2200" dirty="0"/>
          </a:p>
        </p:txBody>
      </p:sp>
      <p:sp>
        <p:nvSpPr>
          <p:cNvPr id="5" name="QC_7_BD.376_1#c1e4b5383.choices?vja=1&amp;pid=cbc833ce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B.destroyed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C.attacked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endParaRPr lang="en-US" altLang="zh-CN" sz="2000" dirty="0"/>
          </a:p>
        </p:txBody>
      </p:sp>
      <p:sp>
        <p:nvSpPr>
          <p:cNvPr id="6" name="QC_7_AN.377_1#c1e4b5383.bracket?vja=1&amp;pid=cbc833cee&amp;color=0,0,0&amp;vpa=176&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78_1#c1e4b5383?vja=1&amp;pid=cbc833cee&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由空后的horse-drawn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vehicles并结合常识可知，随着科技的进步，汽车取代了马车。replace意为“代替”，故选A项。destroy意为“破坏”；attack意为“攻击”。</a:t>
            </a:r>
            <a:endParaRPr lang="en-US" altLang="zh-CN" sz="2200" dirty="0"/>
          </a:p>
        </p:txBody>
      </p:sp>
      <p:sp>
        <p:nvSpPr>
          <p:cNvPr id="8" name="QC_7_BD.379_1#ef3d2a8af.choices?vja=1&amp;pid=cbc833cee&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C.invent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endParaRPr lang="en-US" altLang="zh-CN" sz="2000" dirty="0"/>
          </a:p>
        </p:txBody>
      </p:sp>
      <p:sp>
        <p:nvSpPr>
          <p:cNvPr id="9" name="QC_7_AN.380_1#ef3d2a8af.bracket?vja=1&amp;pid=cbc833cee&amp;color=0,0,0&amp;vpa=177&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81_1#ef3d2a8af?vja=1&amp;pid=cbc833cee&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prescient.”可知，此处表示贝尔预测未来人们会用商用飞机、太阳能电池板，还可能需要可再生资源。故选D项。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2_1#70cceb986.choices?vja=1&amp;pid=cbc833cee&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B.competition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endParaRPr lang="en-US" altLang="zh-CN" sz="2000" dirty="0"/>
          </a:p>
        </p:txBody>
      </p:sp>
      <p:sp>
        <p:nvSpPr>
          <p:cNvPr id="3" name="QC_7_AN.383_1#70cceb986.bracket?vja=1&amp;pid=cbc833cee&amp;color=0,0,0&amp;mp=1&amp;vpa=178&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4_1#70cceb986?vja=1&amp;pid=cbc833cee&amp;color=0,0,0&amp;vtp=1"/>
          <p:cNvSpPr/>
          <p:nvPr/>
        </p:nvSpPr>
        <p:spPr>
          <a:xfrm>
            <a:off x="722376" y="1315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由空后的for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resources并结合常识可知，人们对可再生资源是有需求的。故选C项。</a:t>
            </a:r>
            <a:endParaRPr lang="en-US" altLang="zh-CN" sz="2200" dirty="0"/>
          </a:p>
        </p:txBody>
      </p:sp>
      <p:sp>
        <p:nvSpPr>
          <p:cNvPr id="5" name="QC_7_BD.385_1#117926210.choices?vja=1&amp;pid=cbc833cee&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B.book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endParaRPr lang="en-US" altLang="zh-CN" sz="2000" dirty="0"/>
          </a:p>
        </p:txBody>
      </p:sp>
      <p:sp>
        <p:nvSpPr>
          <p:cNvPr id="6" name="QC_7_AN.386_1#117926210.bracket?vja=1&amp;pid=cbc833cee&amp;color=0,0,0&amp;vpa=179&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7_1#117926210?vja=1&amp;pid=cbc833cee&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69-year-old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speech及空后的published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issue可知，此处指贝尔当时发表的演讲的文稿。text意为“演讲稿”，故选A项。contract意为“合同”。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9285f72f.fixed?vja=1&amp;pid=f638b408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f9285f72f.fixed?vja=1&amp;pid=f638b408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f9285f72f.fixed?vja=1&amp;pid=f638b408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9285f72f.fixed?vja=1&amp;pid=f638b408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ba3dce502?vja=1&amp;pid=7ec9ff07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 name="QB_6_AN.26_1#ba3dce502.blank?vja=1&amp;pid=7ec9ff079&amp;color=0,0,0&amp;vpa=9&amp;vtp=1"/>
          <p:cNvSpPr/>
          <p:nvPr/>
        </p:nvSpPr>
        <p:spPr>
          <a:xfrm>
            <a:off x="4332542" y="845313"/>
            <a:ext cx="2298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000" dirty="0"/>
          </a:p>
        </p:txBody>
      </p:sp>
      <p:sp>
        <p:nvSpPr>
          <p:cNvPr id="4" name="QB_6_AS.27_1#ba3dce502?vja=1&amp;pid=7ec9ff079&amp;color=0,0,0&amp;vtp=1"/>
          <p:cNvSpPr/>
          <p:nvPr/>
        </p:nvSpPr>
        <p:spPr>
          <a:xfrm>
            <a:off x="722376" y="1696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位老人坚决要求（让别人）给他安排夜班，而不是给年轻人，他说没有人需要他去照顾。insist在此处意为“坚决要求”，其后接宾语从句时，应用虚拟语气，即“should+动词原形”，should可省略；give与主语he之间是被动关系，应用被动语态，所以应填（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200" dirty="0"/>
          </a:p>
        </p:txBody>
      </p:sp>
      <p:sp>
        <p:nvSpPr>
          <p:cNvPr id="5" name="QB_6_BD.28_1#b2acedac6?vja=1&amp;pid=7ec9ff079&amp;color=0,0,0&amp;vtp=1"/>
          <p:cNvSpPr/>
          <p:nvPr/>
        </p:nvSpPr>
        <p:spPr>
          <a:xfrm>
            <a:off x="722376" y="3268345"/>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Louvre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endParaRPr lang="en-US" altLang="zh-CN" sz="2000" dirty="0"/>
          </a:p>
        </p:txBody>
      </p:sp>
      <p:sp>
        <p:nvSpPr>
          <p:cNvPr id="6" name="QB_6_AN.29_1#b2acedac6.blank?vja=1&amp;pid=7ec9ff079&amp;color=0,0,0&amp;vpa=10&amp;vtp=1"/>
          <p:cNvSpPr/>
          <p:nvPr/>
        </p:nvSpPr>
        <p:spPr>
          <a:xfrm>
            <a:off x="1237742" y="3230245"/>
            <a:ext cx="339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6_AS.30_1#b2acedac6?vja=1&amp;pid=7ec9ff079&amp;color=0,0,0&amp;vtp=1"/>
          <p:cNvSpPr/>
          <p:nvPr/>
        </p:nvSpPr>
        <p:spPr>
          <a:xfrm>
            <a:off x="722376" y="4071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句意为：如同在巴黎卢浮宫的原作一样，数字版的《蒙娜丽莎》极具吸引力。as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有同样的情况；与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一样”。故填As。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1f97eb53?vja=1&amp;pid=cd08bae13&amp;color=0,0,0&amp;vtp=1&amp;bt=1"/>
          <p:cNvSpPr/>
          <p:nvPr/>
        </p:nvSpPr>
        <p:spPr>
          <a:xfrm>
            <a:off x="722376" y="896112"/>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becomes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（freeze）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because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inside.</a:t>
            </a:r>
            <a:endParaRPr lang="en-US" altLang="zh-CN" sz="2000" dirty="0"/>
          </a:p>
        </p:txBody>
      </p:sp>
      <p:sp>
        <p:nvSpPr>
          <p:cNvPr id="4" name="QB_6_AN.389_1#71f97eb53.blank?vja=1&amp;pid=cd08bae13&amp;color=0,0,0&amp;vpa=180&amp;vtp=1"/>
          <p:cNvSpPr/>
          <p:nvPr/>
        </p:nvSpPr>
        <p:spPr>
          <a:xfrm>
            <a:off x="5374767" y="1226312"/>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freezing</a:t>
            </a:r>
            <a:endParaRPr lang="en-US" altLang="zh-CN" sz="2000" dirty="0"/>
          </a:p>
        </p:txBody>
      </p:sp>
      <p:sp>
        <p:nvSpPr>
          <p:cNvPr id="5" name="QB_6_AS.390_1#8daf52324?vja=1&amp;pid=cd08bae13&amp;color=0,0,0&amp;vtp=1"/>
          <p:cNvSpPr/>
          <p:nvPr/>
        </p:nvSpPr>
        <p:spPr>
          <a:xfrm>
            <a:off x="722376" y="2087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句意为：我讨厌天气变得极度寒冷的时候，因为室内没有炉子。此处作状语，修饰形容词cold,应用副词freezing，意为“极冷地”。故填freezing。</a:t>
            </a:r>
            <a:endParaRPr lang="en-US" altLang="zh-CN" sz="2200" dirty="0"/>
          </a:p>
        </p:txBody>
      </p:sp>
      <p:sp>
        <p:nvSpPr>
          <p:cNvPr id="6" name="QB_6_BD.391_1#d598b6868?vja=1&amp;pid=cd08bae13&amp;color=0,0,0&amp;vtp=1"/>
          <p:cNvSpPr/>
          <p:nvPr/>
        </p:nvSpPr>
        <p:spPr>
          <a:xfrm>
            <a:off x="722376" y="29000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excellence.</a:t>
            </a:r>
            <a:endParaRPr lang="en-US" altLang="zh-CN" sz="2000" dirty="0"/>
          </a:p>
        </p:txBody>
      </p:sp>
      <p:sp>
        <p:nvSpPr>
          <p:cNvPr id="7" name="QB_6_AN.392_1#d598b6868.blank?vja=1&amp;pid=cd08bae13&amp;color=0,0,0&amp;vpa=181&amp;vtp=1"/>
          <p:cNvSpPr/>
          <p:nvPr/>
        </p:nvSpPr>
        <p:spPr>
          <a:xfrm>
            <a:off x="4235323" y="2849245"/>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violently</a:t>
            </a:r>
            <a:endParaRPr lang="en-US" altLang="zh-CN" sz="2000" dirty="0"/>
          </a:p>
        </p:txBody>
      </p:sp>
      <p:sp>
        <p:nvSpPr>
          <p:cNvPr id="8" name="QB_6_AS.393_1#d598b6868?vja=1&amp;pid=cd08bae13&amp;color=0,0,0&amp;vtp=1"/>
          <p:cNvSpPr/>
          <p:nvPr/>
        </p:nvSpPr>
        <p:spPr>
          <a:xfrm>
            <a:off x="722376" y="3700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句意为：如果允许嫉妒剧烈增长，它会对一切优点的发展造成破坏性影响。设空处修饰动词grow，应用副词。故填violently。</a:t>
            </a:r>
            <a:endParaRPr lang="en-US" altLang="zh-CN" sz="2200" dirty="0"/>
          </a:p>
        </p:txBody>
      </p:sp>
      <p:sp>
        <p:nvSpPr>
          <p:cNvPr id="9" name="QB_6_BD.394_1#43311d265?vja=1&amp;pid=cd08bae13&amp;color=0,0,0&amp;vtp=1"/>
          <p:cNvSpPr/>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firefighters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endParaRPr lang="en-US" altLang="zh-CN" sz="2000" dirty="0"/>
          </a:p>
        </p:txBody>
      </p:sp>
      <p:sp>
        <p:nvSpPr>
          <p:cNvPr id="10" name="QB_6_AN.395_1#43311d265.blank?vja=1&amp;pid=cd08bae13&amp;color=0,0,0&amp;vpa=182&amp;vtp=1"/>
          <p:cNvSpPr/>
          <p:nvPr/>
        </p:nvSpPr>
        <p:spPr>
          <a:xfrm>
            <a:off x="3401441" y="4462145"/>
            <a:ext cx="1027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memorial</a:t>
            </a:r>
            <a:endParaRPr lang="en-US" altLang="zh-CN" sz="2000" dirty="0"/>
          </a:p>
        </p:txBody>
      </p:sp>
      <p:sp>
        <p:nvSpPr>
          <p:cNvPr id="11" name="QB_6_AS.396_1#43311d265?vja=1&amp;pid=cd08bae13&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句意为：他想要建造一座纪念碑来纪念那些在火灾中救了他的消防队员。设空处在句中作build的宾语，且其前有不定冠词a修饰，表示“纪念碑”，故应填名词单数。故填memorial。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7_1#4df00807a?vja=1&amp;pid=cd08bae13&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endParaRPr lang="en-US" altLang="zh-CN" sz="2000" dirty="0"/>
          </a:p>
        </p:txBody>
      </p:sp>
      <p:sp>
        <p:nvSpPr>
          <p:cNvPr id="3" name="QB_6_AN.398_1#4df00807a.blank?vja=1&amp;pid=cd08bae13&amp;color=0,0,0&amp;vpa=183&amp;vtp=1"/>
          <p:cNvSpPr/>
          <p:nvPr/>
        </p:nvSpPr>
        <p:spPr>
          <a:xfrm>
            <a:off x="10356088" y="858013"/>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399_1#4df00807a?vja=1&amp;pid=cd08bae13&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句意为：因此，表演舞狮成为人们祈求好运、平安和幸福的习俗。pray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为固定搭配，意为“祈求</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”。故填for。</a:t>
            </a:r>
            <a:endParaRPr lang="en-US" altLang="zh-CN" sz="2200" dirty="0"/>
          </a:p>
        </p:txBody>
      </p:sp>
      <p:sp>
        <p:nvSpPr>
          <p:cNvPr id="5" name="QB_6_BD.400_1#b55e12d47?vja=1&amp;pid=cd08bae13&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hunger.</a:t>
            </a:r>
            <a:endParaRPr lang="en-US" altLang="zh-CN" sz="2000" dirty="0"/>
          </a:p>
        </p:txBody>
      </p:sp>
      <p:sp>
        <p:nvSpPr>
          <p:cNvPr id="6" name="QB_6_AN.401_1#b55e12d47.blank?vja=1&amp;pid=cd08bae13&amp;color=0,0,0&amp;vpa=184&amp;vtp=1"/>
          <p:cNvSpPr/>
          <p:nvPr/>
        </p:nvSpPr>
        <p:spPr>
          <a:xfrm>
            <a:off x="2613851" y="2446147"/>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dragged</a:t>
            </a:r>
            <a:endParaRPr lang="en-US" altLang="zh-CN" sz="2000" dirty="0"/>
          </a:p>
        </p:txBody>
      </p:sp>
      <p:sp>
        <p:nvSpPr>
          <p:cNvPr id="7" name="QB_6_AS.402_1#b55e12d47?vja=1&amp;pid=cd08bae13&amp;color=0,0,0&amp;vtp=1"/>
          <p:cNvSpPr/>
          <p:nvPr/>
        </p:nvSpPr>
        <p:spPr>
          <a:xfrm>
            <a:off x="722376" y="3297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句意为：这个小男孩拖着因饥饿而几乎筋疲力尽的身体，爬到床上躺了下来。根据and连接的并列谓语lay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down可知，此处应该用过去式，故填dragged。</a:t>
            </a:r>
            <a:endParaRPr lang="en-US" altLang="zh-CN" sz="2200" dirty="0"/>
          </a:p>
        </p:txBody>
      </p:sp>
      <p:sp>
        <p:nvSpPr>
          <p:cNvPr id="8" name="QB_6_BD.403_1#5d03c974c?vja=1&amp;pid=cd08bae13&amp;color=0,0,0&amp;vtp=1"/>
          <p:cNvSpPr/>
          <p:nvPr/>
        </p:nvSpPr>
        <p:spPr>
          <a:xfrm>
            <a:off x="722376" y="40915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9" name="QB_6_AN.404_1#5d03c974c.blank?vja=1&amp;pid=cd08bae13&amp;color=0,0,0&amp;vpa=185&amp;vtp=1"/>
          <p:cNvSpPr/>
          <p:nvPr/>
        </p:nvSpPr>
        <p:spPr>
          <a:xfrm>
            <a:off x="5456301" y="40534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405_1#5d03c974c?vja=1&amp;pid=cd08bae13&amp;color=0,0,0&amp;vtp=1"/>
          <p:cNvSpPr/>
          <p:nvPr/>
        </p:nvSpPr>
        <p:spPr>
          <a:xfrm>
            <a:off x="722376" y="45162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句意为：很多人骑车去上班，以响应政府的低碳生活号召。in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为固定搭配，意为“作为对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的回应”。故填to。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6_1#a7089da80?vja=1&amp;pid=cd08bae1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endParaRPr lang="en-US" altLang="zh-CN" sz="2000" dirty="0"/>
          </a:p>
        </p:txBody>
      </p:sp>
      <p:sp>
        <p:nvSpPr>
          <p:cNvPr id="3" name="QB_6_AN.407_1#a7089da80.blank?vja=1&amp;pid=cd08bae13&amp;color=0,0,0&amp;vpa=186&amp;vtp=1"/>
          <p:cNvSpPr/>
          <p:nvPr/>
        </p:nvSpPr>
        <p:spPr>
          <a:xfrm>
            <a:off x="5084826"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408_1#a7089da80?vja=1&amp;pid=cd08bae1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句意为：如今学习的重点从分数转移到能力。shift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转移到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”，为固定搭配。故填from。</a:t>
            </a:r>
            <a:endParaRPr lang="en-US" altLang="zh-CN" sz="2200" dirty="0"/>
          </a:p>
        </p:txBody>
      </p:sp>
      <p:sp>
        <p:nvSpPr>
          <p:cNvPr id="5" name="QB_6_BD.409_1#cf27a1b1d?vja=1&amp;pid=cd08bae13&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p:txBody>
      </p:sp>
      <p:sp>
        <p:nvSpPr>
          <p:cNvPr id="6" name="QB_6_AN.410_1#cf27a1b1d.blank?vja=1&amp;pid=cd08bae13&amp;color=0,0,0&amp;vpa=187&amp;vtp=1"/>
          <p:cNvSpPr/>
          <p:nvPr/>
        </p:nvSpPr>
        <p:spPr>
          <a:xfrm>
            <a:off x="6123242" y="2084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411_1#cf27a1b1d?vja=1&amp;pid=cd08bae13&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句意为：在这届艺术节上有不同的摊位，在那里艺术家展示他们的作品。分析句子成分可知，设空处引导定语从句，修饰先行词stands，关系词在从句中作地点状语，所以应用关系副词where引导该从句。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11_2#cf27a1b1d?vja=1&amp;pid=cd08bae13&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.站立</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.（展示或推介物品的）桌，台，摊位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2_1#dfb767459?vja=1&amp;pid=cd08bae1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endParaRPr lang="en-US" altLang="zh-CN" sz="2000" dirty="0"/>
          </a:p>
        </p:txBody>
      </p:sp>
      <p:sp>
        <p:nvSpPr>
          <p:cNvPr id="3" name="QB_6_AN.413_1#dfb767459.blank?vja=1&amp;pid=cd08bae13&amp;color=0,0,0&amp;mp=1&amp;vpa=188&amp;vtp=1"/>
          <p:cNvSpPr/>
          <p:nvPr/>
        </p:nvSpPr>
        <p:spPr>
          <a:xfrm>
            <a:off x="5829364"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414_1#dfb767459?vja=1&amp;pid=cd08bae13&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句意为：应该在孩子的婴幼儿时期就教导他们把东西放到该放的地方。此处引导地点状语从句，表示“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的地方”，应用where引导该从句。故填where。</a:t>
            </a:r>
            <a:endParaRPr lang="en-US" altLang="zh-CN" sz="2200" dirty="0"/>
          </a:p>
        </p:txBody>
      </p:sp>
      <p:sp>
        <p:nvSpPr>
          <p:cNvPr id="5" name="QB_6_BD.415_1#5b8935244?vja=1&amp;pid=cd08bae13&amp;color=0,0,0&amp;vtp=1"/>
          <p:cNvSpPr/>
          <p:nvPr/>
        </p:nvSpPr>
        <p:spPr>
          <a:xfrm>
            <a:off x="722376" y="2110359"/>
            <a:ext cx="10831703"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sausages,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endParaRPr lang="en-US" altLang="zh-CN" sz="2000" dirty="0"/>
          </a:p>
        </p:txBody>
      </p:sp>
      <p:sp>
        <p:nvSpPr>
          <p:cNvPr id="6" name="QB_6_AN.416_1#5b8935244.blank?vja=1&amp;pid=cd08bae13&amp;color=0,0,0&amp;vpa=189&amp;vtp=1"/>
          <p:cNvSpPr/>
          <p:nvPr/>
        </p:nvSpPr>
        <p:spPr>
          <a:xfrm>
            <a:off x="3886264" y="2072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417_1#5b8935244?vja=1&amp;pid=cd08bae13&amp;color=0,0,0&amp;vtp=1"/>
          <p:cNvSpPr/>
          <p:nvPr/>
        </p:nvSpPr>
        <p:spPr>
          <a:xfrm>
            <a:off x="722376" y="2535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句意为：在一家简朴的餐馆里，他通常吃同样的饭，有香肠、鸡蛋和咖啡。分析句子结构可知，设空处引导表语从句，从句不缺少主语和宾语；根据空前的A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restaurant可知，应用连接副词where引导从句，在从句中作地点状语。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bc0027b9?vja=1&amp;pid=447ac7e03&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418_1#1a1477528?vja=1&amp;pid=447ac7e03&amp;color=0,0,0&amp;vtp=1"/>
          <p:cNvSpPr/>
          <p:nvPr/>
        </p:nvSpPr>
        <p:spPr>
          <a:xfrm>
            <a:off x="722376" y="1277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1.人们希望正在进行的改革能够加快经济的发展。（reform）</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endParaRPr lang="en-US" altLang="zh-CN" sz="2000" dirty="0"/>
          </a:p>
        </p:txBody>
      </p:sp>
      <p:sp>
        <p:nvSpPr>
          <p:cNvPr id="4" name="QB_6_AN.419_1#1a1477528.blank?vja=1&amp;pid=447ac7e03&amp;color=0,0,0&amp;vpa=190&amp;vtp=1"/>
          <p:cNvSpPr/>
          <p:nvPr/>
        </p:nvSpPr>
        <p:spPr>
          <a:xfrm>
            <a:off x="2772347" y="1620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B_6_AN.420_1#1a1477528.blank?vja=1&amp;pid=447ac7e03&amp;color=0,0,0&amp;vpa=191&amp;vtp=1"/>
          <p:cNvSpPr/>
          <p:nvPr/>
        </p:nvSpPr>
        <p:spPr>
          <a:xfrm>
            <a:off x="3450336" y="1620647"/>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reform</a:t>
            </a:r>
            <a:endParaRPr lang="en-US" altLang="zh-CN" sz="2000" dirty="0"/>
          </a:p>
        </p:txBody>
      </p:sp>
      <p:sp>
        <p:nvSpPr>
          <p:cNvPr id="6" name="QB_6_AN.421_1#1a1477528.blank?vja=1&amp;pid=447ac7e03&amp;color=0,0,0&amp;vpa=192&amp;vtp=1"/>
          <p:cNvSpPr/>
          <p:nvPr/>
        </p:nvSpPr>
        <p:spPr>
          <a:xfrm>
            <a:off x="4509326" y="16079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p:txBody>
      </p:sp>
      <p:sp>
        <p:nvSpPr>
          <p:cNvPr id="7" name="QB_6_AN.422_1#1a1477528.blank?vja=1&amp;pid=447ac7e03&amp;color=0,0,0&amp;vpa=193&amp;vtp=1"/>
          <p:cNvSpPr/>
          <p:nvPr/>
        </p:nvSpPr>
        <p:spPr>
          <a:xfrm>
            <a:off x="5441315" y="1620647"/>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carried</a:t>
            </a:r>
            <a:endParaRPr lang="en-US" altLang="zh-CN" sz="2000" dirty="0"/>
          </a:p>
        </p:txBody>
      </p:sp>
      <p:sp>
        <p:nvSpPr>
          <p:cNvPr id="8" name="QB_6_AN.423_1#1a1477528.blank?vja=1&amp;pid=447ac7e03&amp;color=0,0,0&amp;vpa=194&amp;vtp=1"/>
          <p:cNvSpPr/>
          <p:nvPr/>
        </p:nvSpPr>
        <p:spPr>
          <a:xfrm>
            <a:off x="6500306" y="1620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9" name="QO_6_BD.424_1#679ae1a79?vja=1&amp;pid=447ac7e03&amp;color=0,0,0&amp;vtp=1"/>
          <p:cNvSpPr/>
          <p:nvPr/>
        </p:nvSpPr>
        <p:spPr>
          <a:xfrm>
            <a:off x="722376" y="2430145"/>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2.几个年轻人上了船，寻找他们被偷的价值5，000美元的项链。（aboard）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endParaRPr lang="en-US" altLang="zh-CN" sz="2000" dirty="0"/>
          </a:p>
        </p:txBody>
      </p:sp>
      <p:sp>
        <p:nvSpPr>
          <p:cNvPr id="10" name="QO_6_AN.425_1#679ae1a79?vja=1&amp;pid=447ac7e03&amp;color=0,0,0&amp;vtp=1"/>
          <p:cNvSpPr/>
          <p:nvPr/>
        </p:nvSpPr>
        <p:spPr>
          <a:xfrm>
            <a:off x="4787043" y="273380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1" name="QB_6_BD.426_1#2efbca940?vja=1&amp;pid=447ac7e03&amp;color=0,0,0&amp;vtp=1"/>
          <p:cNvSpPr/>
          <p:nvPr/>
        </p:nvSpPr>
        <p:spPr>
          <a:xfrm>
            <a:off x="722376" y="3572573"/>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3.学生们穿着由特殊布料做成的校服，排队通过斑马线。</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fabrics,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zebra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crossing.</a:t>
            </a:r>
            <a:endParaRPr lang="en-US" altLang="zh-CN" sz="2000" dirty="0"/>
          </a:p>
        </p:txBody>
      </p:sp>
      <p:sp>
        <p:nvSpPr>
          <p:cNvPr id="12" name="QB_6_AN.427_1#2efbca940.blank?vja=1&amp;pid=447ac7e03&amp;color=0,0,0&amp;vpa=195&amp;vtp=1"/>
          <p:cNvSpPr/>
          <p:nvPr/>
        </p:nvSpPr>
        <p:spPr>
          <a:xfrm>
            <a:off x="1848358" y="3902773"/>
            <a:ext cx="1731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dressed/dressing</a:t>
            </a:r>
            <a:endParaRPr lang="en-US" altLang="zh-CN" sz="2000" dirty="0"/>
          </a:p>
        </p:txBody>
      </p:sp>
      <p:sp>
        <p:nvSpPr>
          <p:cNvPr id="13" name="QB_6_AN.428_1#2efbca940.blank?vja=1&amp;pid=447ac7e03&amp;color=0,0,0&amp;vpa=196&amp;vtp=1"/>
          <p:cNvSpPr/>
          <p:nvPr/>
        </p:nvSpPr>
        <p:spPr>
          <a:xfrm>
            <a:off x="3869690" y="391547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4" name="QB_6_AN.429_1#2efbca940.blank?vja=1&amp;pid=447ac7e03&amp;color=0,0,0&amp;vpa=197&amp;vtp=1"/>
          <p:cNvSpPr/>
          <p:nvPr/>
        </p:nvSpPr>
        <p:spPr>
          <a:xfrm>
            <a:off x="4392422" y="3915473"/>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15" name="QB_6_AN.430_1#2efbca940.blank?vja=1&amp;pid=447ac7e03&amp;color=0,0,0&amp;vpa=198&amp;vtp=1"/>
          <p:cNvSpPr/>
          <p:nvPr/>
        </p:nvSpPr>
        <p:spPr>
          <a:xfrm>
            <a:off x="5410391" y="391547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uniforms</a:t>
            </a:r>
            <a:endParaRPr lang="en-US" altLang="zh-CN" sz="2000" dirty="0"/>
          </a:p>
        </p:txBody>
      </p:sp>
      <p:sp>
        <p:nvSpPr>
          <p:cNvPr id="16" name="QB_6_AN.431_1#2efbca940.blank?vja=1&amp;pid=447ac7e03&amp;color=0,0,0&amp;vpa=199&amp;vtp=1"/>
          <p:cNvSpPr/>
          <p:nvPr/>
        </p:nvSpPr>
        <p:spPr>
          <a:xfrm>
            <a:off x="6682359" y="3915473"/>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17" name="QB_6_AN.432_1#2efbca940.blank?vja=1&amp;pid=447ac7e03&amp;color=0,0,0&amp;vpa=200&amp;vtp=1"/>
          <p:cNvSpPr/>
          <p:nvPr/>
        </p:nvSpPr>
        <p:spPr>
          <a:xfrm>
            <a:off x="7547928" y="391547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8" name="QB_6_BD.433_1#27b353e97?vja=1&amp;pid=447ac7e03&amp;color=0,0,0&amp;vtp=1"/>
          <p:cNvSpPr/>
          <p:nvPr/>
        </p:nvSpPr>
        <p:spPr>
          <a:xfrm>
            <a:off x="722376" y="4715573"/>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4.他对我们所有人都撒了谎，这让我们非常震惊。</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19" name="QB_6_AN.434_1#27b353e97.blank?vja=1&amp;pid=447ac7e03&amp;color=0,0,0&amp;vpa=201&amp;vtp=1"/>
          <p:cNvSpPr/>
          <p:nvPr/>
        </p:nvSpPr>
        <p:spPr>
          <a:xfrm>
            <a:off x="782701" y="5058473"/>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0" name="QB_6_AN.435_1#27b353e97.blank?vja=1&amp;pid=447ac7e03&amp;color=0,0,0&amp;vpa=202&amp;vtp=1"/>
          <p:cNvSpPr/>
          <p:nvPr/>
        </p:nvSpPr>
        <p:spPr>
          <a:xfrm>
            <a:off x="1290701" y="5058473"/>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endParaRPr lang="en-US" altLang="zh-CN" sz="2000" dirty="0"/>
          </a:p>
        </p:txBody>
      </p:sp>
      <p:sp>
        <p:nvSpPr>
          <p:cNvPr id="21" name="QB_6_AN.436_1#27b353e97.blank?vja=1&amp;pid=447ac7e03&amp;color=0,0,0&amp;vpa=203&amp;vtp=1"/>
          <p:cNvSpPr/>
          <p:nvPr/>
        </p:nvSpPr>
        <p:spPr>
          <a:xfrm>
            <a:off x="2154301" y="505847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22" name="QB_6_AN.437_1#27b353e97.blank?vja=1&amp;pid=447ac7e03&amp;color=0,0,0&amp;vpa=204&amp;vtp=1"/>
          <p:cNvSpPr/>
          <p:nvPr/>
        </p:nvSpPr>
        <p:spPr>
          <a:xfrm>
            <a:off x="2713101" y="505847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3" name="QB_6_AN.438_1#27b353e97.blank?vja=1&amp;pid=447ac7e03&amp;color=0,0,0&amp;vpa=205&amp;vtp=1"/>
          <p:cNvSpPr/>
          <p:nvPr/>
        </p:nvSpPr>
        <p:spPr>
          <a:xfrm>
            <a:off x="3208401" y="5045773"/>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2000" dirty="0"/>
          </a:p>
        </p:txBody>
      </p:sp>
      <p:sp>
        <p:nvSpPr>
          <p:cNvPr id="24" name="QB_6_AN.439_1#27b353e97.blank?vja=1&amp;pid=447ac7e03&amp;color=0,0,0&amp;vpa=206&amp;vtp=1"/>
          <p:cNvSpPr/>
          <p:nvPr/>
        </p:nvSpPr>
        <p:spPr>
          <a:xfrm>
            <a:off x="4059301" y="5058473"/>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shock</a:t>
            </a:r>
            <a:endParaRPr lang="en-US" altLang="zh-CN" sz="2000" dirty="0"/>
          </a:p>
        </p:txBody>
      </p:sp>
      <p:sp>
        <p:nvSpPr>
          <p:cNvPr id="25" name="QB_6_BD.440_1#1013a3d61?vja=1&amp;pid=447ac7e03&amp;color=0,0,0&amp;vtp=1"/>
          <p:cNvSpPr/>
          <p:nvPr/>
        </p:nvSpPr>
        <p:spPr>
          <a:xfrm>
            <a:off x="722376" y="5497385"/>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5.事实是，良好的礼仪能展现对他人的尊重。</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6" name="QB_6_AN.441_1#1013a3d61.blank?vja=1&amp;pid=447ac7e03&amp;color=0,0,0&amp;vpa=207&amp;vtp=1"/>
          <p:cNvSpPr/>
          <p:nvPr/>
        </p:nvSpPr>
        <p:spPr>
          <a:xfrm>
            <a:off x="3752914" y="5840285"/>
            <a:ext cx="409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2000" dirty="0"/>
          </a:p>
        </p:txBody>
      </p:sp>
      <p:sp>
        <p:nvSpPr>
          <p:cNvPr id="27" name="QB_6_AN.442_1#1013a3d61.blank?vja=1&amp;pid=447ac7e03&amp;color=0,0,0&amp;vpa=208&amp;vtp=1"/>
          <p:cNvSpPr/>
          <p:nvPr/>
        </p:nvSpPr>
        <p:spPr>
          <a:xfrm>
            <a:off x="4426014" y="5840285"/>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p:txBody>
      </p:sp>
      <p:sp>
        <p:nvSpPr>
          <p:cNvPr id="28" name="QB_6_AN.443_1#1013a3d61.blank?vja=1&amp;pid=447ac7e03&amp;color=0,0,0&amp;vpa=209&amp;vtp=1"/>
          <p:cNvSpPr/>
          <p:nvPr/>
        </p:nvSpPr>
        <p:spPr>
          <a:xfrm>
            <a:off x="5289614" y="5827585"/>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respect</a:t>
            </a:r>
            <a:endParaRPr lang="en-US" altLang="zh-CN" sz="2000" dirty="0"/>
          </a:p>
        </p:txBody>
      </p:sp>
      <p:sp>
        <p:nvSpPr>
          <p:cNvPr id="29" name="QB_6_AN.444_1#1013a3d61.blank?vja=1&amp;pid=447ac7e03&amp;color=0,0,0&amp;vpa=210&amp;vtp=1"/>
          <p:cNvSpPr/>
          <p:nvPr/>
        </p:nvSpPr>
        <p:spPr>
          <a:xfrm>
            <a:off x="6331014" y="5840285"/>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0" name="QB_6_AN.445_1#1013a3d61.blank?vja=1&amp;pid=447ac7e03&amp;color=0,0,0&amp;vpa=211&amp;vtp=1"/>
          <p:cNvSpPr/>
          <p:nvPr/>
        </p:nvSpPr>
        <p:spPr>
          <a:xfrm>
            <a:off x="6991414" y="5840285"/>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2" grpId="0" animBg="1" build="p"/>
      <p:bldP spid="13"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P spid="23" grpId="0" animBg="1" build="p"/>
      <p:bldP spid="24" grpId="0" animBg="1" build="p"/>
      <p:bldP spid="26" grpId="0" animBg="1" build="p"/>
      <p:bldP spid="27" grpId="0" animBg="1" build="p"/>
      <p:bldP spid="28" grpId="0" animBg="1" build="p"/>
      <p:bldP spid="29" grpId="0" animBg="1" build="p"/>
      <p:bldP spid="3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6_1#45f375d0d?vja=1&amp;pid=531a5ec15&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[辽宁重点高中联合体2025高二期末检测]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Andersonville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Andersonville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1868,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6_1#45f375d0d?vja=1&amp;pid=531a5ec15&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precedent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（正式批准）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Geneva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tirelessly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Galveston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Armenia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Maryland.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447_1#45f375d0d?vja=1&amp;pid=531a5ec15&amp;color=0,0,0&amp;vtp=1"/>
          <p:cNvSpPr/>
          <p:nvPr/>
        </p:nvSpPr>
        <p:spPr>
          <a:xfrm>
            <a:off x="722376" y="3950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美国内战接近尾声时数万人下落不明，克拉拉·巴顿和其团队找到两万两千多人；1868年克拉拉前往欧洲，受红十字国际委员会的代表启发，回国后创立美国红十字会。她余生为他人服务，曾参与多次救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8_1#c1ca4b127?vja=1&amp;pid=45f375d0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prisoner?(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9_1#c1ca4b127.bracket?vja=1&amp;pid=45f375d0d&amp;color=0,0,0&amp;vpa=212&amp;vtp=1"/>
          <p:cNvSpPr/>
          <p:nvPr/>
        </p:nvSpPr>
        <p:spPr>
          <a:xfrm>
            <a:off x="68802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48_2#c1ca4b127.choices?vja=1&amp;pid=45f375d0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C.Organising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endParaRPr lang="en-US" altLang="zh-CN" sz="2000" dirty="0"/>
          </a:p>
        </p:txBody>
      </p:sp>
      <p:sp>
        <p:nvSpPr>
          <p:cNvPr id="5" name="QC_7_AS.450_1#c1ca4b127?vja=1&amp;pid=45f375d0d&amp;color=0,0,0&amp;vtp=1"/>
          <p:cNvSpPr/>
          <p:nvPr/>
        </p:nvSpPr>
        <p:spPr>
          <a:xfrm>
            <a:off x="722376" y="2077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prisoner,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graves.Atwater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himself.”可知，阿特沃特作为囚犯时采取的关键行动是秘密保存埋葬记录的副本。</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1_1#74b2fe0e9?vja=1&amp;pid=45f375d0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2_1#74b2fe0e9.bracket?vja=1&amp;pid=45f375d0d&amp;color=0,0,0&amp;vpa=213&amp;vtp=1"/>
          <p:cNvSpPr/>
          <p:nvPr/>
        </p:nvSpPr>
        <p:spPr>
          <a:xfrm>
            <a:off x="7910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51_2#74b2fe0e9.choices?vja=1&amp;pid=45f375d0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Atwater’s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Galveston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endParaRPr lang="en-US" altLang="zh-CN" sz="2000" dirty="0"/>
          </a:p>
        </p:txBody>
      </p:sp>
      <p:sp>
        <p:nvSpPr>
          <p:cNvPr id="5" name="QC_7_AS.453_1#74b2fe0e9?vja=1&amp;pid=45f375d0d&amp;color=0,0,0&amp;vtp=1"/>
          <p:cNvSpPr/>
          <p:nvPr/>
        </p:nvSpPr>
        <p:spPr>
          <a:xfrm>
            <a:off x="722376" y="2839847"/>
            <a:ext cx="10753344" cy="2675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representatives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Cross.”可知，克拉拉在欧洲遇到了红十字国际委员会的代表，正是他们启发她成立了美国红十字会。故选D项。</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干扰项解读</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美国内战经历是克拉拉前期工作的背景，并非成立美国红十字会的直接原因，排除A项；阿特沃特的英勇事迹与成立美国红十字会无关，排除B项；克拉拉是在成立美国红十字会后参与的这两场自然灾害的救援工作，并非成立的诱因，排除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bd07460c?vja=1&amp;pid=930cb71cd&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95925813b?vja=1&amp;pid=930cb71cd&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1.以为自己忘记带票时，她很恐慌，这也让她的丈夫惊慌起来。（panic；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非限制性定语从句）</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p:txBody>
      </p:sp>
      <p:sp>
        <p:nvSpPr>
          <p:cNvPr id="4" name="QB_6_AN.32_1#95925813b.blank?vja=1&amp;pid=930cb71cd&amp;color=0,0,0&amp;vpa=11&amp;vtp=1"/>
          <p:cNvSpPr/>
          <p:nvPr/>
        </p:nvSpPr>
        <p:spPr>
          <a:xfrm>
            <a:off x="1348677" y="1620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5" name="QB_6_AN.33_1#95925813b.blank?vja=1&amp;pid=930cb71cd&amp;color=0,0,0&amp;vpa=12&amp;vtp=1"/>
          <p:cNvSpPr/>
          <p:nvPr/>
        </p:nvSpPr>
        <p:spPr>
          <a:xfrm>
            <a:off x="2130552"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6" name="QB_6_AN.34_1#95925813b.blank?vja=1&amp;pid=930cb71cd&amp;color=0,0,0&amp;vpa=13&amp;vtp=1"/>
          <p:cNvSpPr/>
          <p:nvPr/>
        </p:nvSpPr>
        <p:spPr>
          <a:xfrm>
            <a:off x="2696528" y="16079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panic</a:t>
            </a:r>
            <a:endParaRPr lang="en-US" altLang="zh-CN" sz="2000" dirty="0"/>
          </a:p>
        </p:txBody>
      </p:sp>
      <p:sp>
        <p:nvSpPr>
          <p:cNvPr id="7" name="QB_6_AN.35_1#95925813b.blank?vja=1&amp;pid=930cb71cd&amp;color=0,0,0&amp;vpa=14&amp;vtp=1"/>
          <p:cNvSpPr/>
          <p:nvPr/>
        </p:nvSpPr>
        <p:spPr>
          <a:xfrm>
            <a:off x="9032177" y="1620647"/>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8" name="QB_6_AN.36_1#95925813b.blank?vja=1&amp;pid=930cb71cd&amp;color=0,0,0&amp;vpa=15&amp;vtp=1"/>
          <p:cNvSpPr/>
          <p:nvPr/>
        </p:nvSpPr>
        <p:spPr>
          <a:xfrm>
            <a:off x="10067989" y="1607947"/>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panicked</a:t>
            </a:r>
            <a:endParaRPr lang="en-US" altLang="zh-CN" sz="2000" dirty="0"/>
          </a:p>
        </p:txBody>
      </p:sp>
      <p:sp>
        <p:nvSpPr>
          <p:cNvPr id="9" name="QB_6_BD.37_1#100831ab8?vja=1&amp;pid=930cb71cd&amp;color=0,0,0&amp;vtp=1"/>
          <p:cNvSpPr/>
          <p:nvPr/>
        </p:nvSpPr>
        <p:spPr>
          <a:xfrm>
            <a:off x="722376" y="2420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2.为了使警方相信他是无辜的，他提供了几个令人信服的事实。（convince）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38_1#100831ab8.blank?vja=1&amp;pid=930cb71cd&amp;color=0,0,0&amp;vpa=16&amp;vtp=1"/>
          <p:cNvSpPr/>
          <p:nvPr/>
        </p:nvSpPr>
        <p:spPr>
          <a:xfrm>
            <a:off x="2106676" y="2763647"/>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convince</a:t>
            </a:r>
            <a:endParaRPr lang="en-US" altLang="zh-CN" sz="2000" dirty="0"/>
          </a:p>
        </p:txBody>
      </p:sp>
      <p:sp>
        <p:nvSpPr>
          <p:cNvPr id="11" name="QB_6_AN.39_1#100831ab8.blank?vja=1&amp;pid=930cb71cd&amp;color=0,0,0&amp;vpa=17&amp;vtp=1"/>
          <p:cNvSpPr/>
          <p:nvPr/>
        </p:nvSpPr>
        <p:spPr>
          <a:xfrm>
            <a:off x="3363976" y="2763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2" name="QB_6_AN.40_1#100831ab8.blank?vja=1&amp;pid=930cb71cd&amp;color=0,0,0&amp;vpa=18&amp;vtp=1"/>
          <p:cNvSpPr/>
          <p:nvPr/>
        </p:nvSpPr>
        <p:spPr>
          <a:xfrm>
            <a:off x="4037076" y="2750947"/>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police</a:t>
            </a:r>
            <a:endParaRPr lang="en-US" altLang="zh-CN" sz="2000" dirty="0"/>
          </a:p>
        </p:txBody>
      </p:sp>
      <p:sp>
        <p:nvSpPr>
          <p:cNvPr id="13" name="QB_6_AN.41_1#100831ab8.blank?vja=1&amp;pid=930cb71cd&amp;color=0,0,0&amp;vpa=19&amp;vtp=1"/>
          <p:cNvSpPr/>
          <p:nvPr/>
        </p:nvSpPr>
        <p:spPr>
          <a:xfrm>
            <a:off x="5002276" y="2763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4" name="QB_6_AN.42_1#100831ab8.blank?vja=1&amp;pid=930cb71cd&amp;color=0,0,0&amp;vpa=20&amp;vtp=1"/>
          <p:cNvSpPr/>
          <p:nvPr/>
        </p:nvSpPr>
        <p:spPr>
          <a:xfrm>
            <a:off x="9268079" y="2750947"/>
            <a:ext cx="1184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convincing</a:t>
            </a:r>
            <a:endParaRPr lang="en-US" altLang="zh-CN" sz="2000" dirty="0"/>
          </a:p>
        </p:txBody>
      </p:sp>
      <p:sp>
        <p:nvSpPr>
          <p:cNvPr id="15" name="QB_6_AN.43_1#100831ab8.blank?vja=1&amp;pid=930cb71cd&amp;color=0,0,0&amp;vpa=21&amp;vtp=1"/>
          <p:cNvSpPr/>
          <p:nvPr/>
        </p:nvSpPr>
        <p:spPr>
          <a:xfrm>
            <a:off x="10728579" y="2763647"/>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facts</a:t>
            </a:r>
            <a:endParaRPr lang="en-US" altLang="zh-CN" sz="2000" dirty="0"/>
          </a:p>
        </p:txBody>
      </p:sp>
      <p:sp>
        <p:nvSpPr>
          <p:cNvPr id="16" name="QB_6_BD.44_1#69e21a947?vja=1&amp;pid=930cb71cd&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3.人们普遍认为应该从综合素质的角度来评价学生。（acknowledge）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evaluated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endParaRPr lang="en-US" altLang="zh-CN" sz="2000" dirty="0"/>
          </a:p>
        </p:txBody>
      </p:sp>
      <p:sp>
        <p:nvSpPr>
          <p:cNvPr id="17" name="QB_6_AN.45_1#69e21a947.blank?vja=1&amp;pid=930cb71cd&amp;color=0,0,0&amp;vpa=22&amp;vtp=1"/>
          <p:cNvSpPr/>
          <p:nvPr/>
        </p:nvSpPr>
        <p:spPr>
          <a:xfrm>
            <a:off x="782701" y="3525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8" name="QB_6_AN.46_1#69e21a947.blank?vja=1&amp;pid=930cb71cd&amp;color=0,0,0&amp;vpa=23&amp;vtp=1"/>
          <p:cNvSpPr/>
          <p:nvPr/>
        </p:nvSpPr>
        <p:spPr>
          <a:xfrm>
            <a:off x="1355662" y="3525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9" name="QB_6_AN.47_1#69e21a947.blank?vja=1&amp;pid=930cb71cd&amp;color=0,0,0&amp;vpa=24&amp;vtp=1"/>
          <p:cNvSpPr/>
          <p:nvPr/>
        </p:nvSpPr>
        <p:spPr>
          <a:xfrm>
            <a:off x="1915922" y="3512947"/>
            <a:ext cx="1760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widely/generally</a:t>
            </a:r>
            <a:endParaRPr lang="en-US" altLang="zh-CN" sz="2000" dirty="0"/>
          </a:p>
        </p:txBody>
      </p:sp>
      <p:sp>
        <p:nvSpPr>
          <p:cNvPr id="20" name="QB_6_AN.48_1#69e21a947.blank?vja=1&amp;pid=930cb71cd&amp;color=0,0,0&amp;vpa=25&amp;vtp=1"/>
          <p:cNvSpPr/>
          <p:nvPr/>
        </p:nvSpPr>
        <p:spPr>
          <a:xfrm>
            <a:off x="4012883" y="3512947"/>
            <a:ext cx="152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endParaRPr lang="en-US" altLang="zh-CN" sz="2000" dirty="0"/>
          </a:p>
        </p:txBody>
      </p:sp>
      <p:sp>
        <p:nvSpPr>
          <p:cNvPr id="21" name="QB_6_AN.49_1#69e21a947.blank?vja=1&amp;pid=930cb71cd&amp;color=0,0,0&amp;vpa=26&amp;vtp=1"/>
          <p:cNvSpPr/>
          <p:nvPr/>
        </p:nvSpPr>
        <p:spPr>
          <a:xfrm>
            <a:off x="5881243" y="3525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2" name="QB_6_BD.50_1#4543848cc?vja=1&amp;pid=930cb71cd&amp;color=0,0,0&amp;vtp=1"/>
          <p:cNvSpPr/>
          <p:nvPr/>
        </p:nvSpPr>
        <p:spPr>
          <a:xfrm>
            <a:off x="722376" y="4325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4.考虑到可能会出现交通阻塞，到他们的办公大楼大概要花两个小时。（allow）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jams.</a:t>
            </a:r>
            <a:endParaRPr lang="en-US" altLang="zh-CN" sz="2000" dirty="0"/>
          </a:p>
        </p:txBody>
      </p:sp>
      <p:sp>
        <p:nvSpPr>
          <p:cNvPr id="23" name="QB_6_AN.51_1#4543848cc.blank?vja=1&amp;pid=930cb71cd&amp;color=0,0,0&amp;vpa=27&amp;vtp=1"/>
          <p:cNvSpPr/>
          <p:nvPr/>
        </p:nvSpPr>
        <p:spPr>
          <a:xfrm>
            <a:off x="7458329" y="4655947"/>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allowing</a:t>
            </a:r>
            <a:endParaRPr lang="en-US" altLang="zh-CN" sz="2000" dirty="0"/>
          </a:p>
        </p:txBody>
      </p:sp>
      <p:sp>
        <p:nvSpPr>
          <p:cNvPr id="24" name="QB_6_AN.52_1#4543848cc.blank?vja=1&amp;pid=930cb71cd&amp;color=0,0,0&amp;vpa=28&amp;vtp=1"/>
          <p:cNvSpPr/>
          <p:nvPr/>
        </p:nvSpPr>
        <p:spPr>
          <a:xfrm>
            <a:off x="8715629" y="4668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25" name="QB_6_BD.53_1#a7e407459?vja=1&amp;pid=930cb71cd&amp;color=0,0,0&amp;vtp=1"/>
          <p:cNvSpPr/>
          <p:nvPr/>
        </p:nvSpPr>
        <p:spPr>
          <a:xfrm>
            <a:off x="722376" y="508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5.花了很长时间这些年轻人才被说服放弃探索森林深处。（before）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persuaded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6" name="QB_6_AN.54_1#a7e407459.blank?vja=1&amp;pid=930cb71cd&amp;color=0,0,0&amp;vpa=29&amp;vtp=1"/>
          <p:cNvSpPr/>
          <p:nvPr/>
        </p:nvSpPr>
        <p:spPr>
          <a:xfrm>
            <a:off x="782701" y="5430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7" name="QB_6_AN.55_1#a7e407459.blank?vja=1&amp;pid=930cb71cd&amp;color=0,0,0&amp;vpa=30&amp;vtp=1"/>
          <p:cNvSpPr/>
          <p:nvPr/>
        </p:nvSpPr>
        <p:spPr>
          <a:xfrm>
            <a:off x="1302322" y="5430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28" name="QB_6_AN.56_1#a7e407459.blank?vja=1&amp;pid=930cb71cd&amp;color=0,0,0&amp;vpa=31&amp;vtp=1"/>
          <p:cNvSpPr/>
          <p:nvPr/>
        </p:nvSpPr>
        <p:spPr>
          <a:xfrm>
            <a:off x="2088642" y="54179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endParaRPr lang="en-US" altLang="zh-CN" sz="2000" dirty="0"/>
          </a:p>
        </p:txBody>
      </p:sp>
      <p:sp>
        <p:nvSpPr>
          <p:cNvPr id="29" name="QB_6_AN.57_1#a7e407459.blank?vja=1&amp;pid=930cb71cd&amp;color=0,0,0&amp;vpa=32&amp;vtp=1"/>
          <p:cNvSpPr/>
          <p:nvPr/>
        </p:nvSpPr>
        <p:spPr>
          <a:xfrm>
            <a:off x="2900363" y="54306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30" name="QB_6_AN.58_1#a7e407459.blank?vja=1&amp;pid=930cb71cd&amp;color=0,0,0&amp;vpa=33&amp;vtp=1"/>
          <p:cNvSpPr/>
          <p:nvPr/>
        </p:nvSpPr>
        <p:spPr>
          <a:xfrm>
            <a:off x="8666925" y="5417947"/>
            <a:ext cx="1028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exploring</a:t>
            </a:r>
            <a:endParaRPr lang="en-US" altLang="zh-CN" sz="2000" dirty="0"/>
          </a:p>
        </p:txBody>
      </p:sp>
      <p:sp>
        <p:nvSpPr>
          <p:cNvPr id="31" name="QB_6_AN.59_1#a7e407459.blank?vja=1&amp;pid=930cb71cd&amp;color=0,0,0&amp;vpa=34&amp;vtp=1"/>
          <p:cNvSpPr/>
          <p:nvPr/>
        </p:nvSpPr>
        <p:spPr>
          <a:xfrm>
            <a:off x="9973882" y="5430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2" name="QB_6_AN.60_1#a7e407459.blank?vja=1&amp;pid=930cb71cd&amp;color=0,0,0&amp;vpa=35&amp;vtp=1"/>
          <p:cNvSpPr/>
          <p:nvPr/>
        </p:nvSpPr>
        <p:spPr>
          <a:xfrm>
            <a:off x="10645839" y="5417947"/>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depths</a:t>
            </a:r>
            <a:endParaRPr lang="en-US" altLang="zh-CN" sz="2000" dirty="0"/>
          </a:p>
        </p:txBody>
      </p:sp>
      <p:sp>
        <p:nvSpPr>
          <p:cNvPr id="33" name="QB_6_AN.61_1#a7e407459.blank?vja=1&amp;pid=930cb71cd&amp;color=0,0,0&amp;vpa=36&amp;vtp=1"/>
          <p:cNvSpPr/>
          <p:nvPr/>
        </p:nvSpPr>
        <p:spPr>
          <a:xfrm>
            <a:off x="757301" y="5811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4" name="QB_6_AN.62_1#a7e407459.blank?vja=1&amp;pid=930cb71cd&amp;color=0,0,0&amp;vpa=37&amp;vtp=1"/>
          <p:cNvSpPr/>
          <p:nvPr/>
        </p:nvSpPr>
        <p:spPr>
          <a:xfrm>
            <a:off x="1278001" y="5811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5" name="QB_6_AN.63_1#a7e407459.blank?vja=1&amp;pid=930cb71cd&amp;color=0,0,0&amp;vpa=38&amp;vtp=1"/>
          <p:cNvSpPr/>
          <p:nvPr/>
        </p:nvSpPr>
        <p:spPr>
          <a:xfrm>
            <a:off x="1913001" y="5811647"/>
            <a:ext cx="633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forest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3" grpId="0" animBg="1" build="p"/>
      <p:bldP spid="24" grpId="0" animBg="1" build="p"/>
      <p:bldP spid="26" grpId="0" animBg="1" build="p"/>
      <p:bldP spid="27" grpId="0" animBg="1" build="p"/>
      <p:bldP spid="28" grpId="0" animBg="1" build="p"/>
      <p:bldP spid="29" grpId="0" animBg="1" build="p"/>
      <p:bldP spid="30" grpId="0" animBg="1" build="p"/>
      <p:bldP spid="31" grpId="0" animBg="1" build="p"/>
      <p:bldP spid="32" grpId="0" animBg="1" build="p"/>
      <p:bldP spid="33" grpId="0" animBg="1" build="p"/>
      <p:bldP spid="34" grpId="0" animBg="1" build="p"/>
      <p:bldP spid="35"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4_1#46464729f?vja=1&amp;pid=45f375d0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5_1#46464729f.bracket?vja=1&amp;pid=45f375d0d&amp;color=0,0,0&amp;vpa=214&amp;vtp=1"/>
          <p:cNvSpPr/>
          <p:nvPr/>
        </p:nvSpPr>
        <p:spPr>
          <a:xfrm>
            <a:off x="61929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54_2#46464729f.choices?vja=1&amp;pid=45f375d0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modest.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well-behaved.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endParaRPr lang="en-US" altLang="zh-CN" sz="2000" dirty="0"/>
          </a:p>
        </p:txBody>
      </p:sp>
      <p:sp>
        <p:nvSpPr>
          <p:cNvPr id="5" name="QC_7_AS.456_1#46464729f?vja=1&amp;pid=45f375d0d&amp;color=0,0,0&amp;vtp=1"/>
          <p:cNvSpPr/>
          <p:nvPr/>
        </p:nvSpPr>
        <p:spPr>
          <a:xfrm>
            <a:off x="722376" y="2077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推理判断题。根据第一段中的“Clara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22,000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men”、第二段中的“Together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ensured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13,000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marked.”以及第四段中的“Clara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tirelessly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”可推知，克拉拉·巴顿有责任感和奉献精神。故选A项。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7_1#c15fc0d4a?vja=1&amp;pid=45f375d0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8_1#c15fc0d4a.bracket?vja=1&amp;pid=45f375d0d&amp;color=0,0,0&amp;vpa=215&amp;vtp=1"/>
          <p:cNvSpPr/>
          <p:nvPr/>
        </p:nvSpPr>
        <p:spPr>
          <a:xfrm>
            <a:off x="54007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57_2#c15fc0d4a.choices?vja=1&amp;pid=45f375d0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Geneva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Andersonville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D.Comparisons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Atwater’s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5" name="QC_7_AS.459_1#c15fc0d4a?vja=1&amp;pid=45f375d0d&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以南北战争将要结束为起点，先讲述克拉拉寻找失踪士兵、与阿特沃特合作公布死者名单，接着讲述她成立美国红十字会、参与灾害救援等后续工作，由此可知，全文主要介绍了克拉拉·巴顿在美国内战后的一系列有意义的工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bd2616caa.fixed?vja=1&amp;pid=f638b408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bd2616caa.fixed?vja=1&amp;pid=f638b408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bd2616caa.fixed?vja=1&amp;pid=f638b408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bd2616caa.fixed?vja=1&amp;pid=f638b408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0_1#8a750dcc4?vja=1&amp;pid=604adeac1&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Saudi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grey-brown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Unmistakably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misunderstood.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excavating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nomads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（新石器时代游牧民族）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religious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excavations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dirt—domestic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reclassified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0_1#8a750dcc4?vja=1&amp;pid=604adeac1&amp;color=0,0,0&amp;vtp=1&amp;bt=1"/>
          <p:cNvSpPr/>
          <p:nvPr/>
        </p:nvSpPr>
        <p:spPr>
          <a:xfrm>
            <a:off x="722376" y="899999"/>
            <a:ext cx="10753344" cy="5291329"/>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abundance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nomads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Excavations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supplemented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（磨石）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inhabitants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0_1#8a750dcc4?vja=1&amp;pid=604adeac1&amp;color=0,0,0&amp;vtp=1&amp;bt=1"/>
          <p:cNvSpPr/>
          <p:nvPr/>
        </p:nvSpPr>
        <p:spPr>
          <a:xfrm>
            <a:off x="722376" y="900000"/>
            <a:ext cx="10753344" cy="110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61_1#8a750dcc4?vja=1&amp;pid=604adeac1&amp;color=0,0,0&amp;vtp=1"/>
          <p:cNvSpPr/>
          <p:nvPr/>
        </p:nvSpPr>
        <p:spPr>
          <a:xfrm>
            <a:off x="722376" y="2045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本文是一篇说明文。文章介绍了沙特阿拉伯一处新石器时代的建筑，该建筑的发掘让考古学家对新石器时代的游牧民有了新的认识。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2_1#3971a5a52?vja=1&amp;pid=8a750d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excavation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3_1#3971a5a52.bracket?vja=1&amp;pid=8a750dcc4&amp;color=0,0,0&amp;vpa=216&amp;vtp=1"/>
          <p:cNvSpPr/>
          <p:nvPr/>
        </p:nvSpPr>
        <p:spPr>
          <a:xfrm>
            <a:off x="97235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2_2#3971a5a52.choices?vja=1&amp;pid=8a750dcc4&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532380" algn="l"/>
                <a:tab pos="5229860" algn="l"/>
                <a:tab pos="82321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A.Religious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.Domestic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endParaRPr lang="en-US" altLang="zh-CN" sz="2000" dirty="0"/>
          </a:p>
        </p:txBody>
      </p:sp>
      <p:sp>
        <p:nvSpPr>
          <p:cNvPr id="5" name="QC_7_AS.464_1#3971a5a52?vja=1&amp;pid=8a750dcc4&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discarded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reclassified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homes.”可知，2019年的发掘最终确定了立石圈是新石器时代的住宅建筑。故选C项。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5_1#a5bb32f83?vja=1&amp;pid=8a750dcc4&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6_1#a5bb32f83.bracket?vja=1&amp;pid=8a750dcc4&amp;color=0,0,0&amp;mp=1&amp;vpa=217&amp;vtp=1"/>
          <p:cNvSpPr/>
          <p:nvPr/>
        </p:nvSpPr>
        <p:spPr>
          <a:xfrm>
            <a:off x="96250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5_2#a5bb32f83.choices?vja=1&amp;pid=8a750dcc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endParaRPr lang="en-US" altLang="zh-CN" sz="2000" dirty="0"/>
          </a:p>
        </p:txBody>
      </p:sp>
      <p:sp>
        <p:nvSpPr>
          <p:cNvPr id="5" name="QC_7_AS.467_1#a5bb32f83?vja=1&amp;pid=8a750dcc4&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abundant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vegetation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worthwhile.This,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plateau’s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abundance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nomads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houses.”可知，植被更丰富意味着不必频繁驱赶牲畜以寻找新草场，建造住所更有价值。即植被丰富是促使游牧民族建造立石圈的一个因素，故选B项。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8_1#d9a530b30?vja=1&amp;pid=8a750d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AlUla?(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9_1#d9a530b30.bracket?vja=1&amp;pid=8a750dcc4&amp;color=0,0,0&amp;vpa=218&amp;vtp=1"/>
          <p:cNvSpPr/>
          <p:nvPr/>
        </p:nvSpPr>
        <p:spPr>
          <a:xfrm>
            <a:off x="9404668"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8_2#d9a530b30.choices?vja=1&amp;pid=8a750dcc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70_1#d9a530b30?vja=1&amp;pid=8a750dcc4&amp;color=0,0,0&amp;vtp=1&amp;bt=1"/>
          <p:cNvSpPr/>
          <p:nvPr/>
        </p:nvSpPr>
        <p:spPr>
          <a:xfrm>
            <a:off x="722376" y="900000"/>
            <a:ext cx="10753344" cy="458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Neolithic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可知，遗址中发现了用红海中的贝壳制作的珠宝，表明这些新石器时代的人们拥有复杂的文化，其中包括远行和可能存在的物品交换活动，由此可推知，该地区新石器时代的人们很有可能与其他群体有交往和互动。故选C项。</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干扰项解读</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原文提到“grinding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farmed”，即谷物很可能是采集而非种植所得，排除A项；原文提到“kept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supplemented</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gathering”，即该地区新石器时代的人们饲养牛羊，同时狩猎、采集，并非完全依赖狩猎和采集来获得食物，排除B项；原文提到“tools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sandstone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Sea”，即工具用的材料来自砂岩山谷，珠宝来自红海的贝壳，这说明有外来材料，并非全部使用本地材料，排除D项。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4_1#1c70409cf?vja=1&amp;pid=ad885ca1d&amp;color=0,0,0&amp;vtp=1&amp;bt=1"/>
          <p:cNvSpPr/>
          <p:nvPr/>
        </p:nvSpPr>
        <p:spPr>
          <a:xfrm>
            <a:off x="722376" y="896113"/>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1405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1433,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Christopher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Columbus.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Columbus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Caribbean,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3" name="QM_6_AN.65_1#1c70409cf.blank?vja=1&amp;pid=ad885ca1d&amp;color=0,0,0&amp;vpa=39&amp;vtp=1"/>
          <p:cNvSpPr/>
          <p:nvPr/>
        </p:nvSpPr>
        <p:spPr>
          <a:xfrm>
            <a:off x="9744139" y="1226313"/>
            <a:ext cx="1635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improved</a:t>
            </a:r>
            <a:endParaRPr lang="en-US" altLang="zh-CN" sz="2000" dirty="0"/>
          </a:p>
        </p:txBody>
      </p:sp>
      <p:sp>
        <p:nvSpPr>
          <p:cNvPr id="4" name="QM_6_AN.66_1#1c70409cf.blank?vja=1&amp;pid=ad885ca1d&amp;color=0,0,0&amp;vpa=40&amp;vtp=1"/>
          <p:cNvSpPr/>
          <p:nvPr/>
        </p:nvSpPr>
        <p:spPr>
          <a:xfrm>
            <a:off x="5825681" y="2382013"/>
            <a:ext cx="819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Loaded</a:t>
            </a:r>
            <a:endParaRPr lang="en-US" altLang="zh-CN" sz="2000" dirty="0"/>
          </a:p>
        </p:txBody>
      </p:sp>
      <p:sp>
        <p:nvSpPr>
          <p:cNvPr id="5" name="QM_6_AN.67_1#1c70409cf.blank?vja=1&amp;pid=ad885ca1d&amp;color=0,0,0&amp;vpa=41&amp;vtp=1"/>
          <p:cNvSpPr/>
          <p:nvPr/>
        </p:nvSpPr>
        <p:spPr>
          <a:xfrm>
            <a:off x="4669854" y="2763013"/>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visits</a:t>
            </a:r>
            <a:endParaRPr lang="en-US" altLang="zh-CN" sz="2000" dirty="0"/>
          </a:p>
        </p:txBody>
      </p:sp>
      <p:sp>
        <p:nvSpPr>
          <p:cNvPr id="6" name="QM_6_AN.68_1#1c70409cf.blank?vja=1&amp;pid=ad885ca1d&amp;color=0,0,0&amp;vpa=42&amp;vtp=1"/>
          <p:cNvSpPr/>
          <p:nvPr/>
        </p:nvSpPr>
        <p:spPr>
          <a:xfrm>
            <a:off x="6093460" y="3512313"/>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strengthen</a:t>
            </a:r>
            <a:endParaRPr lang="en-US" altLang="zh-CN" sz="2000" dirty="0"/>
          </a:p>
        </p:txBody>
      </p:sp>
      <p:sp>
        <p:nvSpPr>
          <p:cNvPr id="7" name="QM_6_AN.69_1#1c70409cf.blank?vja=1&amp;pid=ad885ca1d&amp;color=0,0,0&amp;vpa=43&amp;vtp=1"/>
          <p:cNvSpPr/>
          <p:nvPr/>
        </p:nvSpPr>
        <p:spPr>
          <a:xfrm>
            <a:off x="7240334" y="4274313"/>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finding</a:t>
            </a:r>
            <a:endParaRPr lang="en-US" altLang="zh-CN" sz="2000" dirty="0"/>
          </a:p>
        </p:txBody>
      </p:sp>
      <p:sp>
        <p:nvSpPr>
          <p:cNvPr id="8" name="QM_6_AN.70_1#1c70409cf.blank?vja=1&amp;pid=ad885ca1d&amp;color=0,0,0&amp;vpa=44&amp;vtp=1"/>
          <p:cNvSpPr/>
          <p:nvPr/>
        </p:nvSpPr>
        <p:spPr>
          <a:xfrm>
            <a:off x="985901" y="5049013"/>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financial</a:t>
            </a:r>
            <a:endParaRPr lang="en-US" altLang="zh-CN" sz="2000" dirty="0"/>
          </a:p>
        </p:txBody>
      </p:sp>
      <p:sp>
        <p:nvSpPr>
          <p:cNvPr id="9" name="QM_6_AN.71_1#1c70409cf.blank?vja=1&amp;pid=ad885ca1d&amp;color=0,0,0&amp;vpa=45&amp;vtp=1"/>
          <p:cNvSpPr/>
          <p:nvPr/>
        </p:nvSpPr>
        <p:spPr>
          <a:xfrm>
            <a:off x="9674289" y="5036313"/>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10" name="QM_6_AN.72_1#1c70409cf.blank?vja=1&amp;pid=ad885ca1d&amp;color=0,0,0&amp;vpa=46&amp;vtp=1"/>
          <p:cNvSpPr/>
          <p:nvPr/>
        </p:nvSpPr>
        <p:spPr>
          <a:xfrm>
            <a:off x="6259576" y="5430013"/>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1_1#00778026a?vja=1&amp;pid=8a750d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2_1#00778026a.bracket?vja=1&amp;pid=8a750dcc4&amp;color=0,0,0&amp;vpa=219&amp;vtp=1"/>
          <p:cNvSpPr/>
          <p:nvPr/>
        </p:nvSpPr>
        <p:spPr>
          <a:xfrm>
            <a:off x="47816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1_2#00778026a.choices?vja=1&amp;pid=8a750dcc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endParaRPr lang="en-US" altLang="zh-CN" sz="2000" dirty="0"/>
          </a:p>
        </p:txBody>
      </p:sp>
      <p:sp>
        <p:nvSpPr>
          <p:cNvPr id="5" name="QC_7_AS.473_1#00778026a?vja=1&amp;pid=8a750dcc4&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可知，全文围绕2019年的考古发现展开，推翻了对埃尔奥拉新石器时代立石圈的传统认知，最终确定该建筑是住宅而非宗教场所，并揭示了该地区新石器时代人们的生活方式，结合文章最后一句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AlUla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emerging可知，文章旨在提供一些关于新石器时代的建筑的新见解。故选A项。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4_1#6a2c5404d?vja=1&amp;pid=604adeac1&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privilege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（有文字的）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Aboriginals.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4_1#6a2c5404d?vja=1&amp;pid=604adeac1&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miscomprehension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deliberately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Caribbean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Aboriginals,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475_1#6a2c5404d?vja=1&amp;pid=604adeac1&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本文是一篇议论文。文章主要论述了要想客观全面地了解历史，仅有文字记录是不够的，有时需要结合文字和物品两种形式。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6_1#c49cdea91?vja=1&amp;pid=6a2c5404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7_1#c49cdea91.bracket?vja=1&amp;pid=6a2c5404d&amp;color=0,0,0&amp;vpa=220&amp;vtp=1"/>
          <p:cNvSpPr/>
          <p:nvPr/>
        </p:nvSpPr>
        <p:spPr>
          <a:xfrm>
            <a:off x="57658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6_2#c49cdea91.choices?vja=1&amp;pid=6a2c5404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endParaRPr lang="en-US" altLang="zh-CN" sz="2000" dirty="0"/>
          </a:p>
        </p:txBody>
      </p:sp>
      <p:sp>
        <p:nvSpPr>
          <p:cNvPr id="5" name="QC_7_AS.478_1#c49cdea91?vja=1&amp;pid=6a2c5404d&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主旨大意题。根据第一段第一句中的“If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alone”和最后一句中的even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things可知，不能仅用文字记录历史，因为世界上很多地方过去并没有文字；即便今天很多有文字的社会仍不仅使用文字，还使用物品来记录事情。由此推知，本段主要说明过去的事件被呈现的方式。故选A项。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9_1#3fb62a505?vja=1&amp;pid=6a2c5404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0_1#3fb62a505.bracket?vja=1&amp;pid=6a2c5404d&amp;color=0,0,0&amp;vpa=221&amp;vtp=1"/>
          <p:cNvSpPr/>
          <p:nvPr/>
        </p:nvSpPr>
        <p:spPr>
          <a:xfrm>
            <a:off x="95457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9_2#3fb62a505.choices?vja=1&amp;pid=6a2c5404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one-sided.</a:t>
            </a:r>
            <a:endParaRPr lang="en-US" altLang="zh-CN" sz="2000" dirty="0"/>
          </a:p>
        </p:txBody>
      </p:sp>
      <p:sp>
        <p:nvSpPr>
          <p:cNvPr id="5" name="QC_7_AS.481_1#3fb62a505?vja=1&amp;pid=6a2c5404d&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推理判断题。根据第二段第一句中的Ideally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can’t以及下文“From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”可知，作者认为需要结合文字和物品两种形式了解历史，而库克船长只有文字记录，因此作者在文中提到库克船长旨在表明他对事件的记录是片面的。故选D项。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2_1#303970306?vja=1&amp;pid=6a2c5404d&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3_1#303970306.bracket?vja=1&amp;pid=6a2c5404d&amp;color=0,0,0&amp;mp=1&amp;vpa=222&amp;vtp=1"/>
          <p:cNvSpPr/>
          <p:nvPr/>
        </p:nvSpPr>
        <p:spPr>
          <a:xfrm>
            <a:off x="90234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82_2#303970306.choices?vja=1&amp;pid=6a2c5404d&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887980" algn="l"/>
                <a:tab pos="5623560" algn="l"/>
                <a:tab pos="81940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5" name="QC_7_AS.484_1#303970306?vja=1&amp;pid=6a2c5404d&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Times New Roman" panose="02020603050405020304"/>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alone”和第二段第一句以及画线词后的“we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objects”可知，记录历史不能只用文字，而应使文字和物品相结合，画线词所在句指出，如果我们想要解读“对话”的另一半，就要结合文字与物品。由此可推知，画线词实际上指历史。故选B项。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5_1#169022778?vja=1&amp;pid=6a2c5404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6_1#169022778.bracket?vja=1&amp;pid=6a2c5404d&amp;color=0,0,0&amp;vpa=223&amp;vtp=1"/>
          <p:cNvSpPr/>
          <p:nvPr/>
        </p:nvSpPr>
        <p:spPr>
          <a:xfrm>
            <a:off x="87090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85_2#169022778.choices?vja=1&amp;pid=6a2c5404d&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endParaRPr lang="en-US" altLang="zh-CN" sz="2000" dirty="0"/>
          </a:p>
        </p:txBody>
      </p:sp>
      <p:sp>
        <p:nvSpPr>
          <p:cNvPr id="5" name="QC_7_AS.487_1#169022778?vja=1&amp;pid=6a2c5404d&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things、第二段第一句中的Ideally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objects和最后一段最后一句“If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objects.”可知，本文主要说明记录历史不应是单方面的，而应结合文字和物品。C项（《大英博物馆世界简史》）中的History和Objects与本文主题词相同，故本文最可能选自该书。故选C项。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7_2#169022778?vja=1&amp;pid=6a2c5404d&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87_3#169022778?vja=1&amp;pid=6a2c5404d&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9352" y="1384124"/>
            <a:ext cx="4270248"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87_4#169022778?vja=1&amp;pid=6a2c5404d&amp;color=0,0,0&amp;mp=1&amp;vtp=1"/>
          <p:cNvSpPr/>
          <p:nvPr/>
        </p:nvSpPr>
        <p:spPr>
          <a:xfrm>
            <a:off x="722376" y="4038424"/>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加勒比海地区的泰诺人、澳大利亚土著人、贝宁的非洲人和印加人都出现在这本书中，他们现在能够通过他们制作的物品最有力地向我们讲述他们过去的成就：通过物品讲述的历史反过来又会为他们发声。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dab91e276?vja=1&amp;pid=604adeac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dab91e276?vja=1&amp;pid=604adeac1&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dab91e276?vja=1&amp;pid=604adeac1&amp;color=0,0,0&amp;vtp=1"/>
          <p:cNvSpPr/>
          <p:nvPr/>
        </p:nvSpPr>
        <p:spPr>
          <a:xfrm>
            <a:off x="722377" y="1737184"/>
            <a:ext cx="10749631" cy="2633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ideally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.理想地；完美地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&amp;4&amp;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1.mis-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坏的（地）；错误的（地）；相反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miscomprehension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.误解</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2.non-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无；没有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non-literate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.无文字记载的；不识字的</a:t>
            </a:r>
            <a:endParaRPr lang="en-US" altLang="zh-CN" sz="100" dirty="0"/>
          </a:p>
        </p:txBody>
      </p:sp>
      <p:pic>
        <p:nvPicPr>
          <p:cNvPr id="6" name="P_6_BD#dab91e276?vja=1&amp;pid=604adeac1&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8_1#a616bc6ba?vja=1&amp;pid=d9f7ffdd0&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[湖南长沙雅礼中学2025高二期中]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“Hollywood”?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Hepburn.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long-lasting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（UNICEF）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ballerina.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UNICEF.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Hollywood’s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happiness.“Charity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just">
              <a:lnSpc>
                <a:spcPct val="125000"/>
              </a:lnSpc>
            </a:pPr>
            <a:endParaRPr lang="en-US" altLang="zh-CN" sz="2000" dirty="0"/>
          </a:p>
        </p:txBody>
      </p:sp>
    </p:spTree>
  </p:cSld>
  <p:clrMapOvr>
    <a:masterClrMapping/>
  </p:clrMapOvr>
  <p:transition>
    <p:fade/>
  </p:transition>
</p:sld>
</file>

<file path=ppt/tags/tag1.xml><?xml version="1.0" encoding="utf-8"?>
<p:tagLst xmlns:p="http://schemas.openxmlformats.org/presentationml/2006/main">
  <p:tag name="KSO_WM_DIAGRAM_VIRTUALLY_FRAME" val="{&quot;height&quot;:320.4399212598425,&quot;left&quot;:56.879999999999995,&quot;top&quot;:67.56007874015748,&quot;width&quot;:846.72}"/>
</p:tagLst>
</file>

<file path=ppt/tags/tag10.xml><?xml version="1.0" encoding="utf-8"?>
<p:tagLst xmlns:p="http://schemas.openxmlformats.org/presentationml/2006/main">
  <p:tag name="commondata" val="eyJoZGlkIjoiNjhhYWY1ZDI1YzRkNGVjYWI0NWZjZGI3NGRlMmEyZDcifQ=="/>
</p:tagLst>
</file>

<file path=ppt/tags/tag2.xml><?xml version="1.0" encoding="utf-8"?>
<p:tagLst xmlns:p="http://schemas.openxmlformats.org/presentationml/2006/main">
  <p:tag name="KSO_WM_DIAGRAM_VIRTUALLY_FRAME" val="{&quot;height&quot;:320.4399212598425,&quot;left&quot;:56.879999999999995,&quot;top&quot;:67.56007874015748,&quot;width&quot;:846.72}"/>
</p:tagLst>
</file>

<file path=ppt/tags/tag3.xml><?xml version="1.0" encoding="utf-8"?>
<p:tagLst xmlns:p="http://schemas.openxmlformats.org/presentationml/2006/main">
  <p:tag name="KSO_WM_DIAGRAM_VIRTUALLY_FRAME" val="{&quot;height&quot;:320.4399212598425,&quot;left&quot;:56.879999999999995,&quot;top&quot;:67.56007874015748,&quot;width&quot;:846.72}"/>
</p:tagLst>
</file>

<file path=ppt/tags/tag4.xml><?xml version="1.0" encoding="utf-8"?>
<p:tagLst xmlns:p="http://schemas.openxmlformats.org/presentationml/2006/main">
  <p:tag name="KSO_WM_DIAGRAM_VIRTUALLY_FRAME" val="{&quot;height&quot;:320.4399212598425,&quot;left&quot;:56.879999999999995,&quot;top&quot;:67.56007874015748,&quot;width&quot;:846.72}"/>
</p:tagLst>
</file>

<file path=ppt/tags/tag5.xml><?xml version="1.0" encoding="utf-8"?>
<p:tagLst xmlns:p="http://schemas.openxmlformats.org/presentationml/2006/main">
  <p:tag name="KSO_WM_DIAGRAM_VIRTUALLY_FRAME" val="{&quot;height&quot;:320.4399212598425,&quot;left&quot;:56.879999999999995,&quot;top&quot;:67.56007874015748,&quot;width&quot;:846.72}"/>
</p:tagLst>
</file>

<file path=ppt/tags/tag6.xml><?xml version="1.0" encoding="utf-8"?>
<p:tagLst xmlns:p="http://schemas.openxmlformats.org/presentationml/2006/main">
  <p:tag name="KSO_WM_DIAGRAM_VIRTUALLY_FRAME" val="{&quot;height&quot;:320.4399212598425,&quot;left&quot;:56.879999999999995,&quot;top&quot;:67.56007874015748,&quot;width&quot;:846.72}"/>
</p:tagLst>
</file>

<file path=ppt/tags/tag7.xml><?xml version="1.0" encoding="utf-8"?>
<p:tagLst xmlns:p="http://schemas.openxmlformats.org/presentationml/2006/main">
  <p:tag name="KSO_WM_DIAGRAM_VIRTUALLY_FRAME" val="{&quot;height&quot;:320.4399212598425,&quot;left&quot;:56.879999999999995,&quot;top&quot;:67.56007874015748,&quot;width&quot;:846.72}"/>
</p:tagLst>
</file>

<file path=ppt/tags/tag8.xml><?xml version="1.0" encoding="utf-8"?>
<p:tagLst xmlns:p="http://schemas.openxmlformats.org/presentationml/2006/main">
  <p:tag name="KSO_WM_DIAGRAM_VIRTUALLY_FRAME" val="{&quot;height&quot;:320.4399212598425,&quot;left&quot;:56.879999999999995,&quot;top&quot;:67.56007874015748,&quot;width&quot;:846.72}"/>
</p:tagLst>
</file>

<file path=ppt/tags/tag9.xml><?xml version="1.0" encoding="utf-8"?>
<p:tagLst xmlns:p="http://schemas.openxmlformats.org/presentationml/2006/main">
  <p:tag name="KSO_WM_DIAGRAM_VIRTUALLY_FRAME" val="{&quot;height&quot;:320.4399212598425,&quot;left&quot;:56.879999999999995,&quot;top&quot;:67.56007874015748,&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73121</Words>
  <Application>WPS 演示</Application>
  <PresentationFormat>宽屏</PresentationFormat>
  <Paragraphs>1712</Paragraphs>
  <Slides>136</Slides>
  <Notes>115</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136</vt:i4>
      </vt:variant>
    </vt:vector>
  </HeadingPairs>
  <TitlesOfParts>
    <vt:vector size="16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Times New Roman</vt:lpstr>
      <vt:lpstr>Calibri</vt:lpstr>
      <vt:lpstr>Arial Unicode MS</vt:lpstr>
      <vt:lpstr>等线</vt:lpstr>
      <vt:lpstr>仿宋</vt:lpstr>
      <vt:lpstr>仿宋</vt:lpstr>
      <vt:lpstr>Calibri</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6</cp:revision>
  <dcterms:created xsi:type="dcterms:W3CDTF">2025-10-22T05:32:00Z</dcterms:created>
  <dcterms:modified xsi:type="dcterms:W3CDTF">2025-10-27T05:37:29Z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230504E8E0094BBD9BFA1ECDA922E6CD_12</vt:lpwstr>
  </property>
  <property fmtid="{D5CDD505-2E9C-101B-9397-08002B2CF9AE}" pid="3" name="KSOProductBuildVer">
    <vt:lpwstr>2052-12.1.0.18276</vt:lpwstr>
  </property>
</Properties>
</file>